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31"/>
  </p:notesMasterIdLst>
  <p:sldIdLst>
    <p:sldId id="257" r:id="rId2"/>
    <p:sldId id="258" r:id="rId3"/>
    <p:sldId id="259" r:id="rId4"/>
    <p:sldId id="260"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7"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A2B9FD47-1CA9-4CE9-83C8-52FE1391BCA9}" type="datetimeFigureOut">
              <a:rPr lang="en-US"/>
              <a:pPr/>
              <a:t>1/11/2014</a:t>
            </a:fld>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C66F1445-B3C2-4593-8881-DFC296ACD186}" type="slidenum">
              <a:rPr lang="en-US"/>
              <a:pPr/>
              <a:t>‹#›</a:t>
            </a:fld>
            <a:endParaRPr lang="en-US"/>
          </a:p>
        </p:txBody>
      </p:sp>
    </p:spTree>
    <p:extLst>
      <p:ext uri="{BB962C8B-B14F-4D97-AF65-F5344CB8AC3E}">
        <p14:creationId xmlns:p14="http://schemas.microsoft.com/office/powerpoint/2010/main" val="4001558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1</a:t>
            </a:fld>
            <a:endParaRPr lang="en-US"/>
          </a:p>
        </p:txBody>
      </p:sp>
    </p:spTree>
    <p:extLst>
      <p:ext uri="{BB962C8B-B14F-4D97-AF65-F5344CB8AC3E}">
        <p14:creationId xmlns:p14="http://schemas.microsoft.com/office/powerpoint/2010/main" val="26602102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026"/>
          <p:cNvSpPr>
            <a:spLocks noGrp="1" noRot="1" noChangeAspect="1" noChangeArrowheads="1" noTextEdit="1"/>
          </p:cNvSpPr>
          <p:nvPr>
            <p:ph type="sldImg"/>
          </p:nvPr>
        </p:nvSpPr>
        <p:spPr>
          <a:ln/>
        </p:spPr>
      </p:sp>
      <p:sp>
        <p:nvSpPr>
          <p:cNvPr id="39939" name="Rectangle 1027"/>
          <p:cNvSpPr>
            <a:spLocks noGrp="1" noChangeArrowheads="1"/>
          </p:cNvSpPr>
          <p:nvPr>
            <p:ph type="body" idx="1"/>
          </p:nvPr>
        </p:nvSpPr>
        <p:spPr>
          <a:noFill/>
          <a:ln w="9525"/>
        </p:spPr>
        <p:txBody>
          <a:bodyPr/>
          <a:lstStyle/>
          <a:p>
            <a:r>
              <a:rPr lang="en-US" smtClean="0"/>
              <a:t>Researchers from the U. of MN, funded by CMS, conducted a large multi-year study to develop a QoL measure specific to NH residents.  The instrument contained 54 items covering 10 domains.</a:t>
            </a:r>
          </a:p>
          <a:p>
            <a:r>
              <a:rPr lang="en-US" smtClean="0"/>
              <a:t>Items were tested using a 4 point Likert scale, except if residents were unable to respond appropriately after 3 tries.  In that case,  the item was repeated using a mostly yes/mostly no response format.</a:t>
            </a:r>
          </a:p>
          <a:p>
            <a:r>
              <a:rPr lang="en-US" smtClean="0"/>
              <a:t>CMS proposed that the 14 item subset o f the 54 item measure be tested, using the mostly yes/mostly no response format, for possible inclusion in the forthcoming MDS 3.0. This new measure used resident self-report, an important element for assessing QoL domains,  thereby, addressing the lack of resident voice in the MDS 2.0. </a:t>
            </a:r>
          </a:p>
          <a:p>
            <a:r>
              <a:rPr lang="en-US" smtClean="0"/>
              <a:t>Nevertheless, a full range of stakeholders had strong objections to the proposed items and response options.  Providers had serious concerns about the clarity of the items and what they measured.  Researchers questioned item content, format, and clarity and the decision to convert to a yes/no format.</a:t>
            </a:r>
          </a:p>
          <a:p>
            <a:r>
              <a:rPr lang="en-US" smtClean="0"/>
              <a:t>Of great concern, was the plan to have staff collect QoL data from residents.  Critics stressed the vulnerability of residents who are completely dependent on those who collect the data and the lack of confidentiality.  Researchers questioned the validity of response data collected under  these circumstances. </a:t>
            </a:r>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endParaRPr lang="en-US" smtClean="0"/>
          </a:p>
          <a:p>
            <a:r>
              <a:rPr lang="en-US" smtClean="0"/>
              <a:t> section </a:t>
            </a:r>
          </a:p>
        </p:txBody>
      </p:sp>
    </p:spTree>
    <p:extLst>
      <p:ext uri="{BB962C8B-B14F-4D97-AF65-F5344CB8AC3E}">
        <p14:creationId xmlns:p14="http://schemas.microsoft.com/office/powerpoint/2010/main" val="2939830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550988" y="804863"/>
            <a:ext cx="4552950" cy="3416300"/>
          </a:xfrm>
          <a:ln/>
        </p:spPr>
      </p:sp>
      <p:sp>
        <p:nvSpPr>
          <p:cNvPr id="40963" name="Rectangle 3"/>
          <p:cNvSpPr>
            <a:spLocks noGrp="1" noChangeArrowheads="1"/>
          </p:cNvSpPr>
          <p:nvPr>
            <p:ph type="body" idx="1"/>
          </p:nvPr>
        </p:nvSpPr>
        <p:spPr>
          <a:xfrm>
            <a:off x="975278" y="4256583"/>
            <a:ext cx="5030132" cy="4414291"/>
          </a:xfrm>
          <a:noFill/>
          <a:ln w="9525"/>
        </p:spPr>
        <p:txBody>
          <a:bodyPr/>
          <a:lstStyle/>
          <a:p>
            <a:pPr marL="224325" indent="-224325">
              <a:buFontTx/>
              <a:buChar char="•"/>
            </a:pPr>
            <a:r>
              <a:rPr lang="en-US" sz="1400" dirty="0" smtClean="0"/>
              <a:t>The purpose of this section was to identify and test a quality of life (</a:t>
            </a:r>
            <a:r>
              <a:rPr lang="en-US" sz="1400" dirty="0" err="1" smtClean="0"/>
              <a:t>QoL</a:t>
            </a:r>
            <a:r>
              <a:rPr lang="en-US" sz="1400" dirty="0" smtClean="0"/>
              <a:t>) scale that had been proposed by CMS for inclusion in the Minimum Data Set (MDS) 3.0. </a:t>
            </a:r>
          </a:p>
          <a:p>
            <a:pPr marL="224325" indent="-224325">
              <a:buFontTx/>
              <a:buChar char="•"/>
            </a:pPr>
            <a:r>
              <a:rPr lang="en-US" sz="1400" dirty="0" smtClean="0"/>
              <a:t>U. MN researchers did not develop these QOL items for inclusion in the MDS.</a:t>
            </a:r>
          </a:p>
          <a:p>
            <a:pPr marL="224325" indent="-224325">
              <a:buFontTx/>
              <a:buChar char="•"/>
            </a:pPr>
            <a:r>
              <a:rPr lang="en-US" sz="1400" dirty="0" smtClean="0"/>
              <a:t> Our objectives were to:</a:t>
            </a:r>
          </a:p>
          <a:p>
            <a:pPr marL="672976" lvl="1" indent="-224325">
              <a:buFontTx/>
              <a:buAutoNum type="arabicPeriod"/>
            </a:pPr>
            <a:r>
              <a:rPr lang="en-US" sz="1400" dirty="0" smtClean="0"/>
              <a:t>Consider the performance of existing QOL satisfaction items in Veteran's Administration nursing homes (VA NHs) among cognitively intact residents </a:t>
            </a:r>
          </a:p>
          <a:p>
            <a:pPr marL="672976" lvl="1" indent="-224325">
              <a:buFontTx/>
              <a:buAutoNum type="arabicPeriod"/>
            </a:pPr>
            <a:r>
              <a:rPr lang="en-US" sz="1400" dirty="0" smtClean="0"/>
              <a:t>Use cognitive interviewing techniques to gain insights into resident ease with and comprehension of items and their  intent.</a:t>
            </a:r>
          </a:p>
          <a:p>
            <a:pPr marL="672976" lvl="1" indent="-224325">
              <a:buFontTx/>
              <a:buAutoNum type="arabicPeriod"/>
            </a:pPr>
            <a:r>
              <a:rPr lang="en-US" sz="1400" dirty="0" smtClean="0"/>
              <a:t>Test the proposed application of a mostly yes/ mostly no response format, comparing it to a 4-point Likert scale (often, sometimes, rarely, never) </a:t>
            </a:r>
          </a:p>
          <a:p>
            <a:pPr marL="672976" lvl="1" indent="-224325">
              <a:buFontTx/>
              <a:buAutoNum type="arabicPeriod"/>
            </a:pPr>
            <a:r>
              <a:rPr lang="en-US" sz="1400" dirty="0" smtClean="0"/>
              <a:t>Consider the implications of findings both with cognitively intact residents and for residents with a broader range of cognitive impairments</a:t>
            </a:r>
          </a:p>
          <a:p>
            <a:pPr marL="672976" lvl="1" indent="-224325">
              <a:buFontTx/>
              <a:buAutoNum type="arabicPeriod"/>
            </a:pPr>
            <a:r>
              <a:rPr lang="en-US" sz="1400" dirty="0" smtClean="0"/>
              <a:t>Generalize beyond the test sample. </a:t>
            </a:r>
          </a:p>
          <a:p>
            <a:pPr marL="224325" indent="-224325">
              <a:buFontTx/>
              <a:buChar char="•"/>
            </a:pPr>
            <a:endParaRPr lang="en-US" sz="1400" dirty="0" smtClean="0"/>
          </a:p>
          <a:p>
            <a:pPr marL="224325" indent="-224325"/>
            <a:endParaRPr lang="en-US" dirty="0" smtClean="0"/>
          </a:p>
        </p:txBody>
      </p:sp>
    </p:spTree>
    <p:extLst>
      <p:ext uri="{BB962C8B-B14F-4D97-AF65-F5344CB8AC3E}">
        <p14:creationId xmlns:p14="http://schemas.microsoft.com/office/powerpoint/2010/main" val="852430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1987" name="Rectangle 3"/>
          <p:cNvSpPr>
            <a:spLocks noGrp="1" noChangeArrowheads="1"/>
          </p:cNvSpPr>
          <p:nvPr>
            <p:ph type="body" idx="1"/>
          </p:nvPr>
        </p:nvSpPr>
        <p:spPr>
          <a:xfrm>
            <a:off x="686421" y="4344025"/>
            <a:ext cx="5485158" cy="4114488"/>
          </a:xfrm>
          <a:solidFill>
            <a:srgbClr val="FFFFFF"/>
          </a:solidFill>
          <a:ln>
            <a:solidFill>
              <a:srgbClr val="000000"/>
            </a:solidFill>
          </a:ln>
        </p:spPr>
        <p:txBody>
          <a:bodyPr lIns="91432" tIns="45715" rIns="91432" bIns="45715"/>
          <a:lstStyle/>
          <a:p>
            <a:pPr marL="224325" indent="-224325"/>
            <a:r>
              <a:rPr lang="en-US" dirty="0" smtClean="0"/>
              <a:t>In approaching the task of testing the Minnesota - 14 items and other, modified items, we used the following methodology :  </a:t>
            </a:r>
          </a:p>
          <a:p>
            <a:pPr marL="224325" indent="-224325">
              <a:buFontTx/>
              <a:buAutoNum type="arabicPeriod"/>
            </a:pPr>
            <a:r>
              <a:rPr lang="en-US" dirty="0" smtClean="0"/>
              <a:t>An interdisciplinary research team performed an environmental scan of medical and social science literature, Internet sites, state satisfaction surveys, and contacted content experts to identify additional items that were consistent with and thus might supplement the proposed items 308 items in15 total domains.</a:t>
            </a:r>
          </a:p>
          <a:p>
            <a:pPr marL="224325" indent="-224325">
              <a:buFontTx/>
              <a:buAutoNum type="arabicPeriod"/>
            </a:pPr>
            <a:r>
              <a:rPr lang="en-US" dirty="0" smtClean="0"/>
              <a:t>In addition to the MN - 14 items, we selected 28 additional items from the environmental scan, including some slightly modified items from the MN – 54 item QOL scale.  These were tested as supplemental items.</a:t>
            </a:r>
          </a:p>
          <a:p>
            <a:pPr marL="224325" indent="-224325">
              <a:buFontTx/>
              <a:buAutoNum type="arabicPeriod"/>
            </a:pPr>
            <a:r>
              <a:rPr lang="en-US" dirty="0" smtClean="0"/>
              <a:t>In modifying these existing items, we adhered to the basic item content and question formats that had been tested in large community NH samples </a:t>
            </a:r>
          </a:p>
          <a:p>
            <a:pPr marL="224325" indent="-224325">
              <a:buFontTx/>
              <a:buAutoNum type="arabicPeriod"/>
            </a:pPr>
            <a:r>
              <a:rPr lang="en-US" dirty="0" smtClean="0"/>
              <a:t>We conducted cognitive interviews to test the 42 Quality of Life (</a:t>
            </a:r>
            <a:r>
              <a:rPr lang="en-US" dirty="0" err="1" smtClean="0"/>
              <a:t>QoL</a:t>
            </a:r>
            <a:r>
              <a:rPr lang="en-US" dirty="0" smtClean="0"/>
              <a:t>) items developed by the Minnesota team and the 28 additional candidate items, using different response formats.  </a:t>
            </a:r>
          </a:p>
        </p:txBody>
      </p:sp>
    </p:spTree>
    <p:extLst>
      <p:ext uri="{BB962C8B-B14F-4D97-AF65-F5344CB8AC3E}">
        <p14:creationId xmlns:p14="http://schemas.microsoft.com/office/powerpoint/2010/main" val="2900880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w="9525"/>
        </p:spPr>
        <p:txBody>
          <a:bodyPr/>
          <a:lstStyle/>
          <a:p>
            <a:pPr>
              <a:buFont typeface="Symbol" pitchFamily="18" charset="2"/>
              <a:buChar char=""/>
            </a:pPr>
            <a:r>
              <a:rPr lang="en-US" smtClean="0">
                <a:ea typeface="굴림" charset="-127"/>
              </a:rPr>
              <a:t>Our convenience sample included 28 Residents ranging in age from 55 to 82 years old, cognitively intact with a MMSE of &gt;22, mostly male, including both long-stay, that is, in residence for 90 or more days, and short-stay residents.  The length of stay for respondents varied from 1 week to 14 years</a:t>
            </a:r>
          </a:p>
          <a:p>
            <a:r>
              <a:rPr lang="en-US" smtClean="0">
                <a:cs typeface="Times New Roman" pitchFamily="18" charset="0"/>
              </a:rPr>
              <a:t>We used a qualitative cognitive interview methods to evaluate resident understanding of items and response scales and to assess the cognitive processes by which nursing home residents with high cognitive functioning answer questions.  </a:t>
            </a:r>
          </a:p>
          <a:p>
            <a:r>
              <a:rPr lang="en-US" smtClean="0">
                <a:cs typeface="Times New Roman" pitchFamily="18" charset="0"/>
              </a:rPr>
              <a:t>Our cognitive interviews required administering a QoL questionnaire to a small number of residents using structured interviews with concurrent verbal probing techniques.</a:t>
            </a:r>
          </a:p>
          <a:p>
            <a:r>
              <a:rPr lang="en-US" smtClean="0">
                <a:cs typeface="Times New Roman" pitchFamily="18" charset="0"/>
              </a:rPr>
              <a:t>Interviews were face-to-face employing dual, independent coding to achieve optimum reliability</a:t>
            </a:r>
            <a:r>
              <a:rPr lang="en-US" smtClean="0"/>
              <a:t>. </a:t>
            </a:r>
          </a:p>
          <a:p>
            <a:r>
              <a:rPr lang="en-US" smtClean="0"/>
              <a:t>Two Interviewers were present during each cognitive interview; one interviewer conducted the interview while the the other observed and recorded responses and verbatim .   Responses  and verbatim were compared.  Results indicated high inter-rater reliability. </a:t>
            </a:r>
          </a:p>
        </p:txBody>
      </p:sp>
    </p:spTree>
    <p:extLst>
      <p:ext uri="{BB962C8B-B14F-4D97-AF65-F5344CB8AC3E}">
        <p14:creationId xmlns:p14="http://schemas.microsoft.com/office/powerpoint/2010/main" val="28450994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w="9525"/>
        </p:spPr>
        <p:txBody>
          <a:bodyPr/>
          <a:lstStyle/>
          <a:p>
            <a:pPr>
              <a:buFontTx/>
              <a:buChar char="•"/>
            </a:pPr>
            <a:r>
              <a:rPr lang="en-US" sz="1400" dirty="0" smtClean="0"/>
              <a:t>We conducted 32 cognitive interviews with 28 cognitively intact VA nursing home residents</a:t>
            </a:r>
          </a:p>
          <a:p>
            <a:pPr>
              <a:buFontTx/>
              <a:buChar char="•"/>
            </a:pPr>
            <a:r>
              <a:rPr lang="en-US" sz="1400" dirty="0" smtClean="0"/>
              <a:t>Residents were asked a total of 108 items rotated between the Likert and mostly yes mostly no response formats</a:t>
            </a:r>
          </a:p>
          <a:p>
            <a:pPr>
              <a:buFontTx/>
              <a:buChar char="•"/>
            </a:pPr>
            <a:r>
              <a:rPr lang="en-US" sz="1400" dirty="0" smtClean="0"/>
              <a:t>The Minnesota team used z transformations to match “often” and “sometimes” responses to the “mostly yes” response option and to match the “rarely” and “never” responses to the mostly no option. </a:t>
            </a:r>
          </a:p>
          <a:p>
            <a:pPr>
              <a:buFontTx/>
              <a:buChar char="•"/>
            </a:pPr>
            <a:r>
              <a:rPr lang="en-US" sz="1400" dirty="0" smtClean="0"/>
              <a:t>Using z transformation criteria, 18/108 or 16% of metric responses in 2 rounds of testing did not correspond as expected. </a:t>
            </a:r>
          </a:p>
          <a:p>
            <a:pPr>
              <a:buFontTx/>
              <a:buChar char="•"/>
            </a:pPr>
            <a:r>
              <a:rPr lang="en-US" sz="1400" dirty="0" smtClean="0"/>
              <a:t>Analyses of cognitive interview responses revealed lack of correspondence between metrics and verbal content</a:t>
            </a:r>
          </a:p>
        </p:txBody>
      </p:sp>
    </p:spTree>
    <p:extLst>
      <p:ext uri="{BB962C8B-B14F-4D97-AF65-F5344CB8AC3E}">
        <p14:creationId xmlns:p14="http://schemas.microsoft.com/office/powerpoint/2010/main" val="275720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5059" name="Rectangle 3"/>
          <p:cNvSpPr>
            <a:spLocks noGrp="1" noChangeArrowheads="1"/>
          </p:cNvSpPr>
          <p:nvPr>
            <p:ph type="body" idx="1"/>
          </p:nvPr>
        </p:nvSpPr>
        <p:spPr>
          <a:xfrm>
            <a:off x="686421" y="4344025"/>
            <a:ext cx="5547277" cy="4400238"/>
          </a:xfrm>
          <a:solidFill>
            <a:srgbClr val="FFFFFF"/>
          </a:solidFill>
          <a:ln>
            <a:solidFill>
              <a:srgbClr val="000000"/>
            </a:solidFill>
          </a:ln>
        </p:spPr>
        <p:txBody>
          <a:bodyPr lIns="91432" tIns="45715" rIns="91432" bIns="45715"/>
          <a:lstStyle/>
          <a:p>
            <a:pPr>
              <a:buFontTx/>
              <a:buChar char="•"/>
            </a:pPr>
            <a:r>
              <a:rPr lang="en-US" sz="1400" dirty="0" smtClean="0"/>
              <a:t>This chart shows a representative comparison of metric responses (4-point Likert and Mostly yes/Mostly no) with cognitive interview verbal content.  </a:t>
            </a:r>
          </a:p>
          <a:p>
            <a:pPr>
              <a:buFontTx/>
              <a:buChar char="•"/>
            </a:pPr>
            <a:r>
              <a:rPr lang="en-US" sz="1400" dirty="0" smtClean="0"/>
              <a:t>Verbal content in red indicate discordance.</a:t>
            </a:r>
          </a:p>
          <a:p>
            <a:pPr>
              <a:buFontTx/>
              <a:buChar char="•"/>
            </a:pPr>
            <a:r>
              <a:rPr lang="en-US" sz="1400" dirty="0" smtClean="0"/>
              <a:t>In comparing these responses, we examined the correspondence between verbal responses and metrics and item intent. </a:t>
            </a:r>
          </a:p>
          <a:p>
            <a:pPr>
              <a:buFontTx/>
              <a:buChar char="•"/>
            </a:pPr>
            <a:r>
              <a:rPr lang="en-US" sz="1400" dirty="0" smtClean="0"/>
              <a:t>For example, R 9 answered that he can never find a place to visit in private; but his verbal response informs us that he never has visitors. </a:t>
            </a:r>
          </a:p>
          <a:p>
            <a:pPr>
              <a:buFontTx/>
              <a:buChar char="•"/>
            </a:pPr>
            <a:r>
              <a:rPr lang="en-US" sz="1400" dirty="0" smtClean="0"/>
              <a:t>R10 recognized the lack of privacy, but answered “</a:t>
            </a:r>
            <a:r>
              <a:rPr lang="en-US" sz="1400" dirty="0" err="1" smtClean="0"/>
              <a:t>sometimes,MN</a:t>
            </a:r>
            <a:r>
              <a:rPr lang="en-US" sz="1400" dirty="0" smtClean="0"/>
              <a:t>” </a:t>
            </a:r>
          </a:p>
          <a:p>
            <a:pPr>
              <a:buFontTx/>
              <a:buChar char="•"/>
            </a:pPr>
            <a:r>
              <a:rPr lang="en-US" sz="1400" dirty="0" smtClean="0"/>
              <a:t>R 8 asks “…do you mean by going to the end of the dining room?”</a:t>
            </a:r>
          </a:p>
        </p:txBody>
      </p:sp>
    </p:spTree>
    <p:extLst>
      <p:ext uri="{BB962C8B-B14F-4D97-AF65-F5344CB8AC3E}">
        <p14:creationId xmlns:p14="http://schemas.microsoft.com/office/powerpoint/2010/main" val="3533015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6083" name="Rectangle 3"/>
          <p:cNvSpPr>
            <a:spLocks noGrp="1" noChangeArrowheads="1"/>
          </p:cNvSpPr>
          <p:nvPr>
            <p:ph type="body" idx="1"/>
          </p:nvPr>
        </p:nvSpPr>
        <p:spPr>
          <a:xfrm>
            <a:off x="686421" y="4344025"/>
            <a:ext cx="5485158" cy="4799975"/>
          </a:xfrm>
          <a:solidFill>
            <a:srgbClr val="FFFFFF"/>
          </a:solidFill>
          <a:ln>
            <a:solidFill>
              <a:srgbClr val="000000"/>
            </a:solidFill>
          </a:ln>
        </p:spPr>
        <p:txBody>
          <a:bodyPr lIns="91432" tIns="45715" rIns="91432" bIns="45715"/>
          <a:lstStyle/>
          <a:p>
            <a:pPr marL="224325" indent="-224325"/>
            <a:r>
              <a:rPr lang="en-US" dirty="0" smtClean="0"/>
              <a:t>First of all, comparisons both of survey metrics and cognitive interview verbal responses revealed significant dissonances in all three rounds of testing.  </a:t>
            </a:r>
          </a:p>
          <a:p>
            <a:pPr marL="224325" indent="-224325">
              <a:buFontTx/>
              <a:buChar char="•"/>
            </a:pPr>
            <a:r>
              <a:rPr lang="en-US" dirty="0" smtClean="0"/>
              <a:t>Analyses of responses to items and cognitive interviews suggested:</a:t>
            </a:r>
          </a:p>
          <a:p>
            <a:pPr marL="224325" indent="-224325">
              <a:buFontTx/>
              <a:buAutoNum type="arabicPeriod"/>
            </a:pPr>
            <a:r>
              <a:rPr lang="en-US" dirty="0" smtClean="0">
                <a:cs typeface="Times New Roman" pitchFamily="18" charset="0"/>
              </a:rPr>
              <a:t>Acquiescence refers to the tendency of some respondents to answer affirmatively to just about any yes/no question they are asked, regardless of the content of the question. this effect appears in the answers of about 10% - 20% of respondents. Any question format that presents an assertion and asks respondents to accept or reject that assertion exerts a push on respondents toward the affirmative answer, and some respondents are consistently affected by that push.  </a:t>
            </a:r>
            <a:endParaRPr lang="en-US" dirty="0" smtClean="0"/>
          </a:p>
          <a:p>
            <a:pPr marL="224325" indent="-224325">
              <a:buFontTx/>
              <a:buAutoNum type="arabicPeriod"/>
            </a:pPr>
            <a:r>
              <a:rPr lang="en-US" dirty="0" smtClean="0"/>
              <a:t>Some short-stay residents sometimes expressed indifference to items, to others, certain items had no relevance, these Rs often selected varying and non-systematic responses.  </a:t>
            </a:r>
          </a:p>
          <a:p>
            <a:pPr marL="224325" indent="-224325">
              <a:buFontTx/>
              <a:buAutoNum type="arabicPeriod"/>
            </a:pPr>
            <a:r>
              <a:rPr lang="en-US" dirty="0" smtClean="0"/>
              <a:t>Many long-term residents’ responses, appeared to be examples of acquiescence, but may, in fact, have been decided in accommodation to nursing home environment or adaptation to perceived physical limitations.  </a:t>
            </a:r>
          </a:p>
          <a:p>
            <a:pPr marL="224325" indent="-224325">
              <a:buFontTx/>
              <a:buAutoNum type="arabicPeriod"/>
            </a:pPr>
            <a:r>
              <a:rPr lang="en-US" dirty="0" smtClean="0"/>
              <a:t>Items that required residents to synthesize data from multiple events and different aspects of care challenged some residents - evoking  positive responses, where resident narrative indicated the event rarely or never occurred.</a:t>
            </a:r>
          </a:p>
          <a:p>
            <a:pPr marL="224325" indent="-224325">
              <a:buFontTx/>
              <a:buAutoNum type="arabicPeriod"/>
            </a:pPr>
            <a:r>
              <a:rPr lang="en-US" dirty="0" smtClean="0"/>
              <a:t> Very importantly, Interviewers observed that residents were hesitant to speak openly when NH staff entered the room.</a:t>
            </a:r>
          </a:p>
          <a:p>
            <a:pPr marL="224325" indent="-224325">
              <a:buFontTx/>
              <a:buChar char="•"/>
            </a:pPr>
            <a:r>
              <a:rPr lang="en-US" dirty="0" smtClean="0"/>
              <a:t>Finally, after analyzing results, in order to confirm whether our findings represented unique characteristics of the sample or related to questionnaire design, we obtained independent review.</a:t>
            </a:r>
            <a:r>
              <a:rPr lang="en-US" sz="1600" dirty="0" smtClean="0"/>
              <a:t>  </a:t>
            </a:r>
          </a:p>
          <a:p>
            <a:pPr marL="224325" indent="-224325">
              <a:buFontTx/>
              <a:buAutoNum type="arabicPeriod"/>
            </a:pPr>
            <a:endParaRPr lang="en-US" dirty="0" smtClean="0"/>
          </a:p>
          <a:p>
            <a:pPr marL="224325" indent="-224325"/>
            <a:endParaRPr lang="en-US" dirty="0" smtClean="0">
              <a:ea typeface="굴림" charset="-127"/>
            </a:endParaRPr>
          </a:p>
        </p:txBody>
      </p:sp>
    </p:spTree>
    <p:extLst>
      <p:ext uri="{BB962C8B-B14F-4D97-AF65-F5344CB8AC3E}">
        <p14:creationId xmlns:p14="http://schemas.microsoft.com/office/powerpoint/2010/main" val="1743671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7107" name="Rectangle 3"/>
          <p:cNvSpPr>
            <a:spLocks noGrp="1" noChangeArrowheads="1"/>
          </p:cNvSpPr>
          <p:nvPr>
            <p:ph type="body" idx="1"/>
          </p:nvPr>
        </p:nvSpPr>
        <p:spPr>
          <a:xfrm>
            <a:off x="686421" y="4344025"/>
            <a:ext cx="5485158" cy="4114488"/>
          </a:xfrm>
          <a:solidFill>
            <a:srgbClr val="FFFFFF"/>
          </a:solidFill>
          <a:ln>
            <a:solidFill>
              <a:srgbClr val="000000"/>
            </a:solidFill>
          </a:ln>
        </p:spPr>
        <p:txBody>
          <a:bodyPr lIns="91432" tIns="45715" rIns="91432" bIns="45715"/>
          <a:lstStyle/>
          <a:p>
            <a:pPr marL="224325" indent="-224325">
              <a:buFontTx/>
              <a:buChar char="•"/>
            </a:pPr>
            <a:r>
              <a:rPr lang="en-US" dirty="0" smtClean="0"/>
              <a:t>After analyzing the results of the cognitive interviews, the team decided to seek out external reviewer to test our findings in a VA NH population </a:t>
            </a:r>
          </a:p>
          <a:p>
            <a:pPr marL="224325" indent="-224325">
              <a:buFontTx/>
              <a:buChar char="•"/>
            </a:pPr>
            <a:r>
              <a:rPr lang="en-US" dirty="0" smtClean="0"/>
              <a:t>Independent expert review determined that  inconsistencies between metrics and metrics and verbal responses mirror significant fundamental issues with items that are not related to idiosyncrasies in the VA NH population.   He warned that:</a:t>
            </a:r>
          </a:p>
          <a:p>
            <a:pPr marL="735288" lvl="1" indent="-336488">
              <a:buFontTx/>
              <a:buAutoNum type="arabicPeriod"/>
            </a:pPr>
            <a:r>
              <a:rPr lang="en-US" dirty="0" smtClean="0"/>
              <a:t>Acquiescence bias is pervasive with yes/no questions and more likely to occur in persons with limited cognitive abilities.  </a:t>
            </a:r>
          </a:p>
          <a:p>
            <a:pPr marL="735288" lvl="1" indent="-336488">
              <a:buFontTx/>
              <a:buAutoNum type="arabicPeriod"/>
            </a:pPr>
            <a:r>
              <a:rPr lang="en-US" dirty="0" smtClean="0"/>
              <a:t>Failure to ascertain preferences or relevance of items to individual residents can result in misleading answers. </a:t>
            </a:r>
          </a:p>
          <a:p>
            <a:pPr marL="735288" lvl="1" indent="-336488">
              <a:buFontTx/>
              <a:buAutoNum type="arabicPeriod"/>
            </a:pPr>
            <a:r>
              <a:rPr lang="en-US" dirty="0" smtClean="0"/>
              <a:t>Mismatches between item and response scales, and a poor choice of response scales account for some of the observed inconsistencies between scaled responses and cognitive interviews</a:t>
            </a:r>
          </a:p>
          <a:p>
            <a:pPr marL="735288" lvl="1" indent="-336488">
              <a:buFontTx/>
              <a:buAutoNum type="arabicPeriod"/>
            </a:pPr>
            <a:r>
              <a:rPr lang="en-US" dirty="0" smtClean="0"/>
              <a:t>Complex concepts necessitate decomposing survey questions into multiple parts or separate items</a:t>
            </a:r>
          </a:p>
          <a:p>
            <a:pPr marL="735288" lvl="1" indent="-336488">
              <a:buFontTx/>
              <a:buAutoNum type="arabicPeriod"/>
            </a:pPr>
            <a:r>
              <a:rPr lang="en-US" dirty="0" smtClean="0"/>
              <a:t>Ambiguous recall intervals produce </a:t>
            </a:r>
            <a:r>
              <a:rPr lang="en-US" dirty="0" err="1" smtClean="0"/>
              <a:t>hesitancy,and</a:t>
            </a:r>
            <a:r>
              <a:rPr lang="en-US" dirty="0" smtClean="0"/>
              <a:t> often inaccuracies among residents in determining relevant time frame, . </a:t>
            </a:r>
          </a:p>
          <a:p>
            <a:pPr marL="224325" indent="-224325">
              <a:buFontTx/>
              <a:buChar char="•"/>
            </a:pPr>
            <a:r>
              <a:rPr lang="en-US" dirty="0" smtClean="0"/>
              <a:t>Confirming what interviewers observed during CIs,  the mode of administration is key to preserving privacy and confidentiality; reviewer stated that sensitive, QOL items should be administered by interviewers who are not employed by the nursing home in which the respondent resides </a:t>
            </a:r>
          </a:p>
        </p:txBody>
      </p:sp>
    </p:spTree>
    <p:extLst>
      <p:ext uri="{BB962C8B-B14F-4D97-AF65-F5344CB8AC3E}">
        <p14:creationId xmlns:p14="http://schemas.microsoft.com/office/powerpoint/2010/main" val="773087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43000" y="685800"/>
            <a:ext cx="4572000" cy="3429000"/>
          </a:xfrm>
          <a:ln/>
        </p:spPr>
      </p:sp>
      <p:sp>
        <p:nvSpPr>
          <p:cNvPr id="48131" name="Rectangle 3"/>
          <p:cNvSpPr>
            <a:spLocks noGrp="1" noChangeArrowheads="1"/>
          </p:cNvSpPr>
          <p:nvPr>
            <p:ph type="body" idx="1"/>
          </p:nvPr>
        </p:nvSpPr>
        <p:spPr>
          <a:xfrm>
            <a:off x="624301" y="4331533"/>
            <a:ext cx="5485158" cy="4114488"/>
          </a:xfrm>
          <a:noFill/>
          <a:ln w="9525"/>
        </p:spPr>
        <p:txBody>
          <a:bodyPr lIns="91432" tIns="45715" rIns="91432" bIns="45715"/>
          <a:lstStyle/>
          <a:p>
            <a:pPr marL="224325" indent="-224325"/>
            <a:r>
              <a:rPr lang="en-US" sz="1400" dirty="0" smtClean="0"/>
              <a:t>Problems encountered in cognitive interviews have raised questions as to whether satisfaction items should not be included in the revised MDS 3.0 assessment tool.</a:t>
            </a:r>
          </a:p>
          <a:p>
            <a:pPr marL="224325" indent="-224325">
              <a:buFontTx/>
              <a:buChar char="•"/>
            </a:pPr>
            <a:r>
              <a:rPr lang="en-US" sz="1400" dirty="0" smtClean="0"/>
              <a:t>Results indicated interviewer effect, e.g., biased responses  </a:t>
            </a:r>
          </a:p>
          <a:p>
            <a:pPr marL="224325" indent="-224325">
              <a:buFontTx/>
              <a:buChar char="•"/>
            </a:pPr>
            <a:r>
              <a:rPr lang="en-US" sz="1400" dirty="0" smtClean="0"/>
              <a:t>Resident satisfaction items would be best administered by non-caregivers</a:t>
            </a:r>
          </a:p>
          <a:p>
            <a:pPr marL="224325" indent="-224325">
              <a:buFontTx/>
              <a:buChar char="•"/>
            </a:pPr>
            <a:r>
              <a:rPr lang="en-US" sz="1400" dirty="0" smtClean="0"/>
              <a:t>Confidentiality of information is a requirement to avoid reprisals or resident intimidation</a:t>
            </a:r>
          </a:p>
          <a:p>
            <a:pPr marL="224325" indent="-224325">
              <a:buFontTx/>
              <a:buChar char="•"/>
            </a:pPr>
            <a:r>
              <a:rPr lang="en-US" sz="1400" dirty="0" smtClean="0"/>
              <a:t>Privacy in the interview setting is essential for residents to speak frankly and openly</a:t>
            </a:r>
          </a:p>
          <a:p>
            <a:pPr marL="224325" indent="-224325">
              <a:buFontTx/>
              <a:buChar char="•"/>
            </a:pPr>
            <a:r>
              <a:rPr lang="en-US" sz="1400" dirty="0" smtClean="0"/>
              <a:t>Recommendations:</a:t>
            </a:r>
          </a:p>
          <a:p>
            <a:pPr marL="224325" indent="-224325">
              <a:buFontTx/>
              <a:buChar char="•"/>
            </a:pPr>
            <a:r>
              <a:rPr lang="en-US" sz="1400" dirty="0" smtClean="0"/>
              <a:t>A suggested approach would be to create a new, stand-alone instrument based on lessons learned from the work above and to test it in VA NHs along side the forthcoming NH CAHPS instrument.</a:t>
            </a:r>
          </a:p>
          <a:p>
            <a:pPr marL="224325" indent="-224325">
              <a:buFontTx/>
              <a:buChar char="•"/>
            </a:pPr>
            <a:r>
              <a:rPr lang="en-US" sz="1400" dirty="0" smtClean="0"/>
              <a:t>Administration by independent data collectors</a:t>
            </a:r>
          </a:p>
          <a:p>
            <a:pPr marL="224325" indent="-224325">
              <a:buFontTx/>
              <a:buChar char="•"/>
            </a:pPr>
            <a:endParaRPr lang="en-US" sz="1400" dirty="0" smtClean="0"/>
          </a:p>
        </p:txBody>
      </p:sp>
    </p:spTree>
    <p:extLst>
      <p:ext uri="{BB962C8B-B14F-4D97-AF65-F5344CB8AC3E}">
        <p14:creationId xmlns:p14="http://schemas.microsoft.com/office/powerpoint/2010/main" val="29098628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E1BB00EB-B0FF-4E3C-9DB5-8DA25A52EB7D}" type="slidenum">
              <a:rPr lang="en-US"/>
              <a:pPr/>
              <a:t>19</a:t>
            </a:fld>
            <a:endParaRPr lang="en-US"/>
          </a:p>
        </p:txBody>
      </p:sp>
      <p:sp>
        <p:nvSpPr>
          <p:cNvPr id="49155" name="Rectangle 2"/>
          <p:cNvSpPr>
            <a:spLocks noGrp="1" noRot="1" noChangeAspect="1" noChangeArrowheads="1" noTextEdit="1"/>
          </p:cNvSpPr>
          <p:nvPr>
            <p:ph type="sldImg"/>
          </p:nvPr>
        </p:nvSpPr>
        <p:spPr>
          <a:solidFill>
            <a:srgbClr val="FFFFFF"/>
          </a:solidFill>
          <a:ln/>
        </p:spPr>
      </p:sp>
      <p:sp>
        <p:nvSpPr>
          <p:cNvPr id="49156" name="Rectangle 3"/>
          <p:cNvSpPr>
            <a:spLocks noGrp="1" noChangeArrowheads="1"/>
          </p:cNvSpPr>
          <p:nvPr>
            <p:ph type="body" idx="1"/>
          </p:nvPr>
        </p:nvSpPr>
        <p:spPr>
          <a:solidFill>
            <a:srgbClr val="FFFFFF"/>
          </a:solidFill>
          <a:ln>
            <a:solidFill>
              <a:srgbClr val="000000"/>
            </a:solidFill>
          </a:ln>
        </p:spPr>
        <p:txBody>
          <a:bodyPr lIns="91435" tIns="45718" rIns="91435" bIns="45718"/>
          <a:lstStyle/>
          <a:p>
            <a:pPr eaLnBrk="1" hangingPunct="1"/>
            <a:r>
              <a:rPr lang="en-US" smtClean="0"/>
              <a:t>--Why is it important to assess residents’ routine preferences? </a:t>
            </a:r>
          </a:p>
          <a:p>
            <a:pPr eaLnBrk="1" hangingPunct="1"/>
            <a:r>
              <a:rPr lang="en-US" smtClean="0"/>
              <a:t>--Intuitively it makes sense that resident preferences should be included in care plans whenever possible.</a:t>
            </a:r>
          </a:p>
          <a:p>
            <a:pPr eaLnBrk="1" hangingPunct="1"/>
            <a:r>
              <a:rPr lang="en-US" smtClean="0"/>
              <a:t>--Aside from making good practical sense, the literature suggests that having a choice between options – that is, expressing preferences -- may increase an individual’s perception of control.</a:t>
            </a:r>
          </a:p>
          <a:p>
            <a:pPr eaLnBrk="1" hangingPunct="1"/>
            <a:r>
              <a:rPr lang="en-US" smtClean="0"/>
              <a:t>--And control is a concept that has been linked to some positive physical and mental outcomes. </a:t>
            </a:r>
          </a:p>
          <a:p>
            <a:pPr eaLnBrk="1" hangingPunct="1"/>
            <a:r>
              <a:rPr lang="en-US" smtClean="0"/>
              <a:t>--If that’s true, then assessing the preferences of nursing home residents and incorporating them in care planning may help improve overall Quality of Life.</a:t>
            </a:r>
          </a:p>
        </p:txBody>
      </p:sp>
    </p:spTree>
    <p:extLst>
      <p:ext uri="{BB962C8B-B14F-4D97-AF65-F5344CB8AC3E}">
        <p14:creationId xmlns:p14="http://schemas.microsoft.com/office/powerpoint/2010/main" val="7180608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2</a:t>
            </a:fld>
            <a:endParaRPr lang="en-US"/>
          </a:p>
        </p:txBody>
      </p:sp>
    </p:spTree>
    <p:extLst>
      <p:ext uri="{BB962C8B-B14F-4D97-AF65-F5344CB8AC3E}">
        <p14:creationId xmlns:p14="http://schemas.microsoft.com/office/powerpoint/2010/main" val="420114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F966FD40-4959-466A-9C58-A65714A8A3DF}" type="slidenum">
              <a:rPr lang="en-US"/>
              <a:pPr/>
              <a:t>20</a:t>
            </a:fld>
            <a:endParaRPr lang="en-US"/>
          </a:p>
        </p:txBody>
      </p:sp>
      <p:sp>
        <p:nvSpPr>
          <p:cNvPr id="50179" name="Rectangle 2"/>
          <p:cNvSpPr>
            <a:spLocks noGrp="1" noRot="1" noChangeAspect="1" noChangeArrowheads="1" noTextEdit="1"/>
          </p:cNvSpPr>
          <p:nvPr>
            <p:ph type="sldImg"/>
          </p:nvPr>
        </p:nvSpPr>
        <p:spPr>
          <a:solidFill>
            <a:srgbClr val="FFFFFF"/>
          </a:solidFill>
          <a:ln/>
        </p:spPr>
      </p:sp>
      <p:sp>
        <p:nvSpPr>
          <p:cNvPr id="50180" name="Rectangle 3"/>
          <p:cNvSpPr>
            <a:spLocks noGrp="1" noChangeArrowheads="1"/>
          </p:cNvSpPr>
          <p:nvPr>
            <p:ph type="body" idx="1"/>
          </p:nvPr>
        </p:nvSpPr>
        <p:spPr>
          <a:xfrm>
            <a:off x="670891" y="4197246"/>
            <a:ext cx="5485158" cy="4497049"/>
          </a:xfrm>
          <a:solidFill>
            <a:srgbClr val="FFFFFF"/>
          </a:solidFill>
          <a:ln>
            <a:solidFill>
              <a:srgbClr val="000000"/>
            </a:solidFill>
          </a:ln>
        </p:spPr>
        <p:txBody>
          <a:bodyPr lIns="91435" tIns="45718" rIns="91435" bIns="45718"/>
          <a:lstStyle/>
          <a:p>
            <a:pPr eaLnBrk="1" hangingPunct="1"/>
            <a:r>
              <a:rPr lang="en-US" sz="800" dirty="0" smtClean="0"/>
              <a:t>--Here’s a little bit of background about the 24-Item Preference Assessment Tool.</a:t>
            </a:r>
          </a:p>
          <a:p>
            <a:pPr eaLnBrk="1" hangingPunct="1"/>
            <a:r>
              <a:rPr lang="en-US" sz="800" dirty="0" smtClean="0"/>
              <a:t>--The Minimum Data Set 2.0 is a standardized resident assessment.  It is required for all residents of Medicare of Medicaid certified NHs.</a:t>
            </a:r>
          </a:p>
          <a:p>
            <a:pPr eaLnBrk="1" hangingPunct="1"/>
            <a:r>
              <a:rPr lang="en-US" sz="800" dirty="0" smtClean="0"/>
              <a:t>--CMS released a draft revision of the assessment tool, the MDS 3.0, in 2003. </a:t>
            </a:r>
          </a:p>
          <a:p>
            <a:pPr eaLnBrk="1" hangingPunct="1"/>
            <a:r>
              <a:rPr lang="en-US" sz="800" dirty="0" smtClean="0"/>
              <a:t>--Since that time, CMS and the VA have been collaborating to evaluate the draft revision and investigate further modifications of several key sections.</a:t>
            </a:r>
          </a:p>
          <a:p>
            <a:pPr eaLnBrk="1" hangingPunct="1"/>
            <a:r>
              <a:rPr lang="en-US" sz="800" dirty="0" smtClean="0"/>
              <a:t>--One of the key sections being reviewed is the Customary Routine Section</a:t>
            </a:r>
          </a:p>
          <a:p>
            <a:pPr eaLnBrk="1" hangingPunct="1"/>
            <a:r>
              <a:rPr lang="en-US" sz="800" dirty="0" smtClean="0"/>
              <a:t>--The purpose of the Customary Routine Section is to learn about the resident’s preferences for routine care.</a:t>
            </a:r>
          </a:p>
          <a:p>
            <a:pPr eaLnBrk="1" hangingPunct="1"/>
            <a:r>
              <a:rPr lang="en-US" sz="800" dirty="0" smtClean="0"/>
              <a:t>--CMS and the VA have been collaborating to evaluate and consider the potential modification of several key sections of the draft MDS 3.0. </a:t>
            </a:r>
          </a:p>
          <a:p>
            <a:pPr eaLnBrk="1" hangingPunct="1"/>
            <a:r>
              <a:rPr lang="en-US" sz="800" dirty="0" smtClean="0"/>
              <a:t>--One of the key sections being reviewed is the Customary Routine Section.</a:t>
            </a:r>
          </a:p>
          <a:p>
            <a:pPr eaLnBrk="1" hangingPunct="1"/>
            <a:r>
              <a:rPr lang="en-US" sz="800" dirty="0" smtClean="0"/>
              <a:t>--The purpose of the Customary Routine section to learn about the resident’s preferences for routine care.  </a:t>
            </a:r>
          </a:p>
          <a:p>
            <a:pPr eaLnBrk="1" hangingPunct="1"/>
            <a:r>
              <a:rPr lang="en-US" sz="800" dirty="0" smtClean="0"/>
              <a:t>--However, the section is retrospective, comes in the form of a checklist, endorses but does not require direct interview, and is only completed once, at admission.</a:t>
            </a:r>
          </a:p>
          <a:p>
            <a:pPr eaLnBrk="1" hangingPunct="1"/>
            <a:r>
              <a:rPr lang="en-US" sz="800" dirty="0" smtClean="0"/>
              <a:t>----Nursing home care providers and consumers have questioned whether the Customary Routine section as it is currently structured actually captures residents’ experiences and preferences. </a:t>
            </a:r>
          </a:p>
          <a:p>
            <a:pPr eaLnBrk="1" hangingPunct="1"/>
            <a:r>
              <a:rPr lang="en-US" sz="800" dirty="0" smtClean="0"/>
              <a:t>--Our team took these concerns into account in developing and pilot testing an alternate approach, changing both the structure and the content of the section. Development of the 24-Item Preference Assessment Tool</a:t>
            </a:r>
          </a:p>
          <a:p>
            <a:pPr eaLnBrk="1" hangingPunct="1"/>
            <a:endParaRPr lang="en-US" sz="800" dirty="0" smtClean="0"/>
          </a:p>
        </p:txBody>
      </p:sp>
    </p:spTree>
    <p:extLst>
      <p:ext uri="{BB962C8B-B14F-4D97-AF65-F5344CB8AC3E}">
        <p14:creationId xmlns:p14="http://schemas.microsoft.com/office/powerpoint/2010/main" val="2935350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7CCBC52E-1C28-4645-8C18-60D11C977396}" type="slidenum">
              <a:rPr lang="en-US"/>
              <a:pPr/>
              <a:t>21</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lIns="91435" tIns="45718" rIns="91435" bIns="45718"/>
          <a:lstStyle/>
          <a:p>
            <a:pPr eaLnBrk="1" hangingPunct="1"/>
            <a:r>
              <a:rPr lang="en-US" smtClean="0"/>
              <a:t>--The team took these concerns into account in developing and pilot testing an alternate approach.</a:t>
            </a:r>
          </a:p>
          <a:p>
            <a:pPr eaLnBrk="1" hangingPunct="1"/>
            <a:r>
              <a:rPr lang="en-US" smtClean="0"/>
              <a:t>--This slide summarizes the process we used to develop the survey.</a:t>
            </a:r>
          </a:p>
          <a:p>
            <a:pPr eaLnBrk="1" hangingPunct="1">
              <a:spcBef>
                <a:spcPct val="0"/>
              </a:spcBef>
            </a:pPr>
            <a:r>
              <a:rPr lang="en-US" smtClean="0"/>
              <a:t>--A validation panel rated the validity and feasibility of a list of prioritized items and topics identified by stakeholders. </a:t>
            </a:r>
          </a:p>
          <a:p>
            <a:pPr eaLnBrk="1" hangingPunct="1">
              <a:spcBef>
                <a:spcPct val="0"/>
              </a:spcBef>
            </a:pPr>
            <a:r>
              <a:rPr lang="en-US" smtClean="0"/>
              <a:t>--The panel also endorsed the concept of changing the structure of the Customary Routine Section to a self-report format that assessed the relative importance, or strength, of resident preferences</a:t>
            </a:r>
          </a:p>
          <a:p>
            <a:pPr eaLnBrk="1" hangingPunct="1">
              <a:spcBef>
                <a:spcPct val="0"/>
              </a:spcBef>
            </a:pPr>
            <a:r>
              <a:rPr lang="en-US" smtClean="0"/>
              <a:t>--Topic areas for the tool were also selected on the basis of concerns that have been expressed by NH residents, their families and long-term care ombudsmen in focus group studies.</a:t>
            </a:r>
          </a:p>
          <a:p>
            <a:pPr eaLnBrk="1" hangingPunct="1"/>
            <a:r>
              <a:rPr lang="en-US" smtClean="0"/>
              <a:t>--Additional items for the tool were identified in an environmental scan of the literature.</a:t>
            </a:r>
          </a:p>
          <a:p>
            <a:pPr eaLnBrk="1" hangingPunct="1"/>
            <a:r>
              <a:rPr lang="en-US" smtClean="0"/>
              <a:t>--The final list of 516 items were “mapped” to the Quality of Life domains identified by Kane et al.</a:t>
            </a:r>
          </a:p>
          <a:p>
            <a:pPr eaLnBrk="1" hangingPunct="1"/>
            <a:r>
              <a:rPr lang="en-US" smtClean="0"/>
              <a:t>--Our interdisciplinary team ultimately selected 31 prospective items from the list for pre-testing.</a:t>
            </a:r>
          </a:p>
          <a:p>
            <a:pPr eaLnBrk="1" hangingPunct="1"/>
            <a:r>
              <a:rPr lang="en-US" smtClean="0"/>
              <a:t>--And, based on the results of our cognitive interviews, the team selected 24 items for pilot testing.</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38915491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146578EF-1A88-4FB3-A5D2-8D58894623E3}" type="slidenum">
              <a:rPr lang="en-US"/>
              <a:pPr/>
              <a:t>22</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p:spPr>
        <p:txBody>
          <a:bodyPr/>
          <a:lstStyle/>
          <a:p>
            <a:pPr eaLnBrk="1" hangingPunct="1"/>
            <a:r>
              <a:rPr lang="en-US" smtClean="0"/>
              <a:t>--Here are a few examples of how items are structured in the survey.</a:t>
            </a:r>
          </a:p>
          <a:p>
            <a:pPr eaLnBrk="1" hangingPunct="1"/>
            <a:r>
              <a:rPr lang="en-US" smtClean="0"/>
              <a:t>--Most of the 24-items begin with the stem: While you are at the nursing home, how important is it to you to…</a:t>
            </a:r>
          </a:p>
          <a:p>
            <a:pPr eaLnBrk="1" hangingPunct="1"/>
            <a:r>
              <a:rPr lang="en-US" smtClean="0"/>
              <a:t>--going on to ask about preferences like being with people, bath type and being able to make private telephone calls.</a:t>
            </a:r>
          </a:p>
          <a:p>
            <a:pPr eaLnBrk="1" hangingPunct="1"/>
            <a:r>
              <a:rPr lang="en-US" smtClean="0"/>
              <a:t>--Residents respond by indicating whether something is Very Important, Somewhat Important, or Not Important to them.</a:t>
            </a:r>
          </a:p>
          <a:p>
            <a:pPr eaLnBrk="1" hangingPunct="1"/>
            <a:r>
              <a:rPr lang="en-US" smtClean="0"/>
              <a:t>--There is also a fourth response option, “Important, but Can’t Do/No Choice.”</a:t>
            </a:r>
          </a:p>
          <a:p>
            <a:pPr eaLnBrk="1" hangingPunct="1"/>
            <a:r>
              <a:rPr lang="en-US" smtClean="0"/>
              <a:t>--We previously reported that including the fourth response option actually simplifies the cognitive task for residents who would otherwise responded based on their perceptions of what was possible given their physical, mental or environmental circumstances.</a:t>
            </a:r>
          </a:p>
          <a:p>
            <a:pPr eaLnBrk="1" hangingPunct="1"/>
            <a:r>
              <a:rPr lang="en-US" smtClean="0"/>
              <a:t>--The response set is designed to allow facilities to identify all those preference for which residents expressed any amount of interest.  </a:t>
            </a:r>
          </a:p>
          <a:p>
            <a:pPr eaLnBrk="1" hangingPunct="1"/>
            <a:r>
              <a:rPr lang="en-US" smtClean="0"/>
              <a:t>--The idea is that facilities should follow up if a resident endorsed “very important,” “somewhat important” or “important, but can’t do.”  </a:t>
            </a:r>
          </a:p>
        </p:txBody>
      </p:sp>
    </p:spTree>
    <p:extLst>
      <p:ext uri="{BB962C8B-B14F-4D97-AF65-F5344CB8AC3E}">
        <p14:creationId xmlns:p14="http://schemas.microsoft.com/office/powerpoint/2010/main" val="18833344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119B93DE-8131-479D-BC3F-1E4E1530F03A}" type="slidenum">
              <a:rPr lang="en-US"/>
              <a:pPr/>
              <a:t>23</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w="9525"/>
        </p:spPr>
        <p:txBody>
          <a:bodyPr/>
          <a:lstStyle/>
          <a:p>
            <a:pPr eaLnBrk="1" hangingPunct="1"/>
            <a:r>
              <a:rPr lang="en-US" smtClean="0"/>
              <a:t>--The 24-items that were pilot tested included at least one item from the seven Quality of Life domains.</a:t>
            </a:r>
          </a:p>
          <a:p>
            <a:pPr eaLnBrk="1" hangingPunct="1"/>
            <a:r>
              <a:rPr lang="en-US" smtClean="0"/>
              <a:t>--Our pilot testing activities suggested the 24-item instrument was problematic only for the most cognitively impaired residents.</a:t>
            </a:r>
          </a:p>
          <a:p>
            <a:pPr eaLnBrk="1" hangingPunct="1"/>
            <a:r>
              <a:rPr lang="en-US" smtClean="0"/>
              <a:t>--Low survey-level and item-level non-completion rates and a short average administration time during pilot testing led us to conclude that it is possible to ask cognitively intact and also moderately impaired residents what they prefer for daily routines using this new format. </a:t>
            </a:r>
          </a:p>
          <a:p>
            <a:pPr eaLnBrk="1" hangingPunct="1"/>
            <a:r>
              <a:rPr lang="en-US" smtClean="0"/>
              <a:t>--Today we report analyses of item-level reliability over 72-hours and the stability of resident preferences over several months.</a:t>
            </a:r>
          </a:p>
          <a:p>
            <a:pPr eaLnBrk="1" hangingPunct="1"/>
            <a:endParaRPr lang="en-US" smtClean="0"/>
          </a:p>
        </p:txBody>
      </p:sp>
    </p:spTree>
    <p:extLst>
      <p:ext uri="{BB962C8B-B14F-4D97-AF65-F5344CB8AC3E}">
        <p14:creationId xmlns:p14="http://schemas.microsoft.com/office/powerpoint/2010/main" val="1926387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3356AD5B-9A4E-4BEF-BEE5-0FDEBEC99290}" type="slidenum">
              <a:rPr lang="en-US"/>
              <a:pPr/>
              <a:t>24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w="9525"/>
        </p:spPr>
        <p:txBody>
          <a:bodyPr/>
          <a:lstStyle/>
          <a:p>
            <a:pPr eaLnBrk="1" hangingPunct="1"/>
            <a:r>
              <a:rPr lang="en-US" smtClean="0"/>
              <a:t>Nine items were both at least moderately reliable across a period of days and stable over a period of months.</a:t>
            </a:r>
          </a:p>
          <a:p>
            <a:pPr eaLnBrk="1" hangingPunct="1"/>
            <a:r>
              <a:rPr lang="en-US" smtClean="0"/>
              <a:t>They are listed here.</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432311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F02C3817-26BD-4E78-9421-D8C95FEF8DF5}" type="slidenum">
              <a:rPr lang="en-US"/>
              <a:pPr/>
              <a:t>25</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w="9525"/>
        </p:spPr>
        <p:txBody>
          <a:bodyPr/>
          <a:lstStyle/>
          <a:p>
            <a:pPr eaLnBrk="1" hangingPunct="1"/>
            <a:r>
              <a:rPr lang="en-US" smtClean="0"/>
              <a:t>Our study had a number of limitations.</a:t>
            </a:r>
          </a:p>
          <a:p>
            <a:pPr eaLnBrk="1" hangingPunct="1"/>
            <a:r>
              <a:rPr lang="en-US" smtClean="0"/>
              <a:t>The sample was comprised of veterans residing in 2 Southern California VA nursing homes, leading to limited generalizability.</a:t>
            </a:r>
          </a:p>
          <a:p>
            <a:pPr eaLnBrk="1" hangingPunct="1"/>
            <a:r>
              <a:rPr lang="en-US" smtClean="0"/>
              <a:t>We will have a larger national VA and non-VA nursing home population to analyze after the pilot test.</a:t>
            </a:r>
          </a:p>
          <a:p>
            <a:pPr eaLnBrk="1" hangingPunct="1"/>
            <a:r>
              <a:rPr lang="en-US" smtClean="0"/>
              <a:t>The sample was limited in size, which meant that we were unable to assess whether there were reliable differences in preferences by gender and age.</a:t>
            </a:r>
          </a:p>
        </p:txBody>
      </p:sp>
    </p:spTree>
    <p:extLst>
      <p:ext uri="{BB962C8B-B14F-4D97-AF65-F5344CB8AC3E}">
        <p14:creationId xmlns:p14="http://schemas.microsoft.com/office/powerpoint/2010/main" val="39162772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9C8DBA7F-5DD4-4D7A-8F5D-44580E2FD485}" type="slidenum">
              <a:rPr lang="en-US"/>
              <a:pPr/>
              <a:t>26</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w="9525"/>
        </p:spPr>
        <p:txBody>
          <a:bodyPr/>
          <a:lstStyle/>
          <a:p>
            <a:pPr eaLnBrk="1" hangingPunct="1"/>
            <a:r>
              <a:rPr lang="en-US" smtClean="0"/>
              <a:t>In conclusion, most of the items on the assessment tool were reliable over a relatively short period, suggesting that residents were willing and able to respond consistently using this self-reported interview format.</a:t>
            </a:r>
          </a:p>
          <a:p>
            <a:pPr eaLnBrk="1" hangingPunct="1"/>
            <a:r>
              <a:rPr lang="en-US" smtClean="0"/>
              <a:t>However, several items did not perform as well.  The results of this study contributed to the revision and modification of these items. The modified tool is currently undergoing further pilot testing in in a larger sample of VA and non-VA nursing homes around the country.</a:t>
            </a:r>
          </a:p>
          <a:p>
            <a:pPr eaLnBrk="1" hangingPunct="1"/>
            <a:r>
              <a:rPr lang="en-US" smtClean="0"/>
              <a:t>Far fewer items were reliable over a period of months.</a:t>
            </a:r>
          </a:p>
          <a:p>
            <a:pPr eaLnBrk="1" hangingPunct="1"/>
            <a:r>
              <a:rPr lang="en-US" smtClean="0"/>
              <a:t>This suggests to us that preferences need to be assessed on a regular basis.</a:t>
            </a:r>
          </a:p>
          <a:p>
            <a:pPr eaLnBrk="1" hangingPunct="1"/>
            <a:r>
              <a:rPr lang="en-US" smtClean="0"/>
              <a:t>In response, our team has proposed that preferences should be assessed at admission and at least every six months thereafter.</a:t>
            </a:r>
          </a:p>
          <a:p>
            <a:pPr eaLnBrk="1" hangingPunct="1"/>
            <a:r>
              <a:rPr lang="en-US" smtClean="0"/>
              <a:t>Ideally the assessment would lead to an ongoing discussion between the care recipient and care provider that would be reflected in a more individualized care plan.</a:t>
            </a:r>
          </a:p>
          <a:p>
            <a:pPr eaLnBrk="1" hangingPunct="1"/>
            <a:r>
              <a:rPr lang="en-US" smtClean="0"/>
              <a:t>Finally, it appears that some preferences may be more resistant to change.  Perhaps these preferences correspond to long-held personal values. </a:t>
            </a:r>
          </a:p>
        </p:txBody>
      </p:sp>
    </p:spTree>
    <p:extLst>
      <p:ext uri="{BB962C8B-B14F-4D97-AF65-F5344CB8AC3E}">
        <p14:creationId xmlns:p14="http://schemas.microsoft.com/office/powerpoint/2010/main" val="27655612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4294967295"/>
          </p:nvPr>
        </p:nvSpPr>
        <p:spPr bwMode="auto">
          <a:xfrm>
            <a:off x="3885579" y="8686489"/>
            <a:ext cx="2972421" cy="457512"/>
          </a:xfrm>
          <a:prstGeom prst="rect">
            <a:avLst/>
          </a:prstGeom>
          <a:noFill/>
          <a:ln>
            <a:miter lim="800000"/>
            <a:headEnd/>
            <a:tailEnd/>
          </a:ln>
        </p:spPr>
        <p:txBody>
          <a:bodyPr/>
          <a:lstStyle/>
          <a:p>
            <a:fld id="{3291375B-5AB5-4359-970E-147E455E6F80}" type="slidenum">
              <a:rPr lang="en-US"/>
              <a:pPr/>
              <a:t>27</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w="9525"/>
        </p:spPr>
        <p:txBody>
          <a:bodyPr/>
          <a:lstStyle/>
          <a:p>
            <a:pPr eaLnBrk="1" hangingPunct="1"/>
            <a:r>
              <a:rPr lang="en-US" smtClean="0"/>
              <a:t>It would also be important to understand what triggers changes in preferences.</a:t>
            </a:r>
          </a:p>
          <a:p>
            <a:pPr eaLnBrk="1" hangingPunct="1"/>
            <a:r>
              <a:rPr lang="en-US" smtClean="0"/>
              <a:t>If we could understand covariates of change that lead to changes in preferences, that would also be helpful for individualizing care plans.</a:t>
            </a:r>
          </a:p>
          <a:p>
            <a:pPr eaLnBrk="1" hangingPunct="1"/>
            <a:r>
              <a:rPr lang="en-US" smtClean="0"/>
              <a:t>Finally, the ability to express preferences is not enough.  </a:t>
            </a:r>
          </a:p>
          <a:p>
            <a:pPr eaLnBrk="1" hangingPunct="1"/>
            <a:r>
              <a:rPr lang="en-US" smtClean="0"/>
              <a:t>It will be important develop approaches for incorporating resident preferences into care plans.</a:t>
            </a:r>
          </a:p>
          <a:p>
            <a:pPr eaLnBrk="1" hangingPunct="1"/>
            <a:endParaRPr lang="en-US" smtClean="0"/>
          </a:p>
        </p:txBody>
      </p:sp>
    </p:spTree>
    <p:extLst>
      <p:ext uri="{BB962C8B-B14F-4D97-AF65-F5344CB8AC3E}">
        <p14:creationId xmlns:p14="http://schemas.microsoft.com/office/powerpoint/2010/main" val="35969505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36858923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9395" name="Rectangle 3"/>
          <p:cNvSpPr>
            <a:spLocks noGrp="1" noChangeArrowheads="1"/>
          </p:cNvSpPr>
          <p:nvPr>
            <p:ph type="body" idx="1"/>
          </p:nvPr>
        </p:nvSpPr>
        <p:spPr>
          <a:xfrm>
            <a:off x="686421" y="4344025"/>
            <a:ext cx="5485158" cy="4114488"/>
          </a:xfrm>
          <a:solidFill>
            <a:srgbClr val="FFFFFF"/>
          </a:solidFill>
          <a:ln>
            <a:solidFill>
              <a:srgbClr val="000000"/>
            </a:solidFill>
          </a:ln>
        </p:spPr>
        <p:txBody>
          <a:bodyPr lIns="91432" tIns="45715" rIns="91432" bIns="45715"/>
          <a:lstStyle/>
          <a:p>
            <a:endParaRPr lang="en-US" smtClean="0"/>
          </a:p>
        </p:txBody>
      </p:sp>
    </p:spTree>
    <p:extLst>
      <p:ext uri="{BB962C8B-B14F-4D97-AF65-F5344CB8AC3E}">
        <p14:creationId xmlns:p14="http://schemas.microsoft.com/office/powerpoint/2010/main" val="3459495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3</a:t>
            </a:fld>
            <a:endParaRPr lang="en-US"/>
          </a:p>
        </p:txBody>
      </p:sp>
    </p:spTree>
    <p:extLst>
      <p:ext uri="{BB962C8B-B14F-4D97-AF65-F5344CB8AC3E}">
        <p14:creationId xmlns:p14="http://schemas.microsoft.com/office/powerpoint/2010/main" val="2696043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4</a:t>
            </a:fld>
            <a:endParaRPr lang="en-US"/>
          </a:p>
        </p:txBody>
      </p:sp>
    </p:spTree>
    <p:extLst>
      <p:ext uri="{BB962C8B-B14F-4D97-AF65-F5344CB8AC3E}">
        <p14:creationId xmlns:p14="http://schemas.microsoft.com/office/powerpoint/2010/main" val="668608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5</a:t>
            </a:fld>
            <a:endParaRPr lang="en-US"/>
          </a:p>
        </p:txBody>
      </p:sp>
    </p:spTree>
    <p:extLst>
      <p:ext uri="{BB962C8B-B14F-4D97-AF65-F5344CB8AC3E}">
        <p14:creationId xmlns:p14="http://schemas.microsoft.com/office/powerpoint/2010/main" val="4057305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6</a:t>
            </a:fld>
            <a:endParaRPr lang="en-US"/>
          </a:p>
        </p:txBody>
      </p:sp>
    </p:spTree>
    <p:extLst>
      <p:ext uri="{BB962C8B-B14F-4D97-AF65-F5344CB8AC3E}">
        <p14:creationId xmlns:p14="http://schemas.microsoft.com/office/powerpoint/2010/main" val="267919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66F1445-B3C2-4593-8881-DFC296ACD186}" type="slidenum">
              <a:rPr lang="en-US" smtClean="0"/>
              <a:pPr/>
              <a:t>7</a:t>
            </a:fld>
            <a:endParaRPr lang="en-US"/>
          </a:p>
        </p:txBody>
      </p:sp>
    </p:spTree>
    <p:extLst>
      <p:ext uri="{BB962C8B-B14F-4D97-AF65-F5344CB8AC3E}">
        <p14:creationId xmlns:p14="http://schemas.microsoft.com/office/powerpoint/2010/main" val="810864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37891" name="Rectangle 3"/>
          <p:cNvSpPr>
            <a:spLocks noGrp="1" noChangeArrowheads="1"/>
          </p:cNvSpPr>
          <p:nvPr>
            <p:ph type="body" idx="1"/>
          </p:nvPr>
        </p:nvSpPr>
        <p:spPr>
          <a:xfrm>
            <a:off x="686421" y="4344025"/>
            <a:ext cx="5485158" cy="4114488"/>
          </a:xfrm>
          <a:solidFill>
            <a:srgbClr val="FFFFFF"/>
          </a:solidFill>
          <a:ln>
            <a:solidFill>
              <a:srgbClr val="000000"/>
            </a:solidFill>
          </a:ln>
        </p:spPr>
        <p:txBody>
          <a:bodyPr lIns="91432" tIns="45715" rIns="91432" bIns="45715"/>
          <a:lstStyle/>
          <a:p>
            <a:endParaRPr lang="en-US" sz="1400" dirty="0" smtClean="0"/>
          </a:p>
        </p:txBody>
      </p:sp>
    </p:spTree>
    <p:extLst>
      <p:ext uri="{BB962C8B-B14F-4D97-AF65-F5344CB8AC3E}">
        <p14:creationId xmlns:p14="http://schemas.microsoft.com/office/powerpoint/2010/main" val="1511822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smtClean="0"/>
          </a:p>
        </p:txBody>
      </p:sp>
    </p:spTree>
    <p:extLst>
      <p:ext uri="{BB962C8B-B14F-4D97-AF65-F5344CB8AC3E}">
        <p14:creationId xmlns:p14="http://schemas.microsoft.com/office/powerpoint/2010/main" val="1663498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lvl1pPr>
              <a:defRPr>
                <a:solidFill>
                  <a:schemeClr val="accent4"/>
                </a:solidFill>
              </a:defRPr>
            </a:lvl1pPr>
          </a:lstStyle>
          <a:p>
            <a:pPr>
              <a:defRPr/>
            </a:pPr>
            <a:fld id="{E17FBF1E-5141-4CB7-977B-7FDFE5AA636D}" type="datetimeFigureOut">
              <a:rPr lang="en-US" smtClean="0"/>
              <a:pPr>
                <a:defRPr/>
              </a:pPr>
              <a:t>1/11/2014</a:t>
            </a:fld>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lvl1pPr>
              <a:defRPr>
                <a:solidFill>
                  <a:schemeClr val="accent4"/>
                </a:solidFill>
              </a:defRPr>
            </a:lvl1pPr>
          </a:lstStyle>
          <a:p>
            <a:pPr>
              <a:defRPr/>
            </a:pPr>
            <a:fld id="{59FE9394-0DA2-476F-8806-44DA16159BF5}"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209A8FD-640D-4FE2-8E72-A825A4C2561C}" type="datetimeFigureOut">
              <a:rPr lang="en-US" smtClean="0"/>
              <a:pPr>
                <a:defRPr/>
              </a:pPr>
              <a:t>1/11/2014</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190B38-7815-4CEA-BCE4-14D37E10D33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0B755DD-708B-47BC-B77A-76C5AC1ECEAE}" type="datetimeFigureOut">
              <a:rPr lang="en-US" smtClean="0"/>
              <a:pPr>
                <a:defRPr/>
              </a:pPr>
              <a:t>1/11/2014</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D9A0B6-4D70-4FEF-AE56-95E740C45B32}"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1169988" y="1946275"/>
            <a:ext cx="7772400" cy="4114800"/>
          </a:xfrm>
        </p:spPr>
        <p:txBody>
          <a:bodyPr/>
          <a:lstStyle/>
          <a:p>
            <a:pPr lvl="0"/>
            <a:endParaRPr lang="en-US" noProof="0" smtClean="0"/>
          </a:p>
        </p:txBody>
      </p:sp>
      <p:sp>
        <p:nvSpPr>
          <p:cNvPr id="4" name="Rectangle 35"/>
          <p:cNvSpPr>
            <a:spLocks noGrp="1" noChangeArrowheads="1"/>
          </p:cNvSpPr>
          <p:nvPr>
            <p:ph type="dt" sz="half" idx="10"/>
          </p:nvPr>
        </p:nvSpPr>
        <p:spPr/>
        <p:txBody>
          <a:bodyPr/>
          <a:lstStyle>
            <a:lvl1pPr>
              <a:defRPr/>
            </a:lvl1pPr>
          </a:lstStyle>
          <a:p>
            <a:pPr>
              <a:defRPr/>
            </a:pPr>
            <a:endParaRPr lang="en-US"/>
          </a:p>
        </p:txBody>
      </p:sp>
      <p:sp>
        <p:nvSpPr>
          <p:cNvPr id="5" name="Rectangle 36"/>
          <p:cNvSpPr>
            <a:spLocks noGrp="1" noChangeArrowheads="1"/>
          </p:cNvSpPr>
          <p:nvPr>
            <p:ph type="ftr" sz="quarter" idx="11"/>
          </p:nvPr>
        </p:nvSpPr>
        <p:spPr>
          <a:xfrm>
            <a:off x="3581400" y="6248400"/>
            <a:ext cx="2895600" cy="457200"/>
          </a:xfrm>
          <a:prstGeom prst="rect">
            <a:avLst/>
          </a:prstGeom>
        </p:spPr>
        <p:txBody>
          <a:bodyPr/>
          <a:lstStyle>
            <a:lvl1pPr>
              <a:defRPr/>
            </a:lvl1pPr>
          </a:lstStyle>
          <a:p>
            <a:pPr>
              <a:defRPr/>
            </a:pPr>
            <a:endParaRPr lang="en-US"/>
          </a:p>
        </p:txBody>
      </p:sp>
      <p:sp>
        <p:nvSpPr>
          <p:cNvPr id="6" name="Rectangle 37"/>
          <p:cNvSpPr>
            <a:spLocks noGrp="1" noChangeArrowheads="1"/>
          </p:cNvSpPr>
          <p:nvPr>
            <p:ph type="sldNum" sz="quarter" idx="12"/>
          </p:nvPr>
        </p:nvSpPr>
        <p:spPr/>
        <p:txBody>
          <a:bodyPr/>
          <a:lstStyle>
            <a:lvl1pPr>
              <a:defRPr/>
            </a:lvl1pPr>
          </a:lstStyle>
          <a:p>
            <a:pPr>
              <a:defRPr/>
            </a:pPr>
            <a:fld id="{5B3C46CC-7005-4D2D-A8B3-063087DC56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a:xfrm>
            <a:off x="304800" y="457200"/>
            <a:ext cx="8686800" cy="685800"/>
          </a:xfrm>
        </p:spPr>
        <p:txBody>
          <a:bodyPr/>
          <a:lstStyle>
            <a:lvl1pPr>
              <a:defRPr>
                <a:solidFill>
                  <a:schemeClr val="accent3"/>
                </a:solidFill>
              </a:defRPr>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152400" y="6477000"/>
            <a:ext cx="1295400" cy="288925"/>
          </a:xfrm>
        </p:spPr>
        <p:txBody>
          <a:bodyPr/>
          <a:lstStyle/>
          <a:p>
            <a:pPr>
              <a:defRPr/>
            </a:pPr>
            <a:fld id="{E7AB99DA-8694-4BEA-86F9-595DA06A35AC}" type="datetimeFigureOut">
              <a:rPr lang="en-US" smtClean="0"/>
              <a:pPr>
                <a:defRPr/>
              </a:pPr>
              <a:t>1/11/2014</a:t>
            </a:fld>
            <a:endParaRPr lang="en-US"/>
          </a:p>
        </p:txBody>
      </p:sp>
      <p:sp>
        <p:nvSpPr>
          <p:cNvPr id="16" name="Slide Number Placeholder 15"/>
          <p:cNvSpPr>
            <a:spLocks noGrp="1"/>
          </p:cNvSpPr>
          <p:nvPr>
            <p:ph type="sldNum" sz="quarter" idx="12"/>
          </p:nvPr>
        </p:nvSpPr>
        <p:spPr>
          <a:xfrm>
            <a:off x="8458200" y="6473952"/>
            <a:ext cx="530352" cy="246888"/>
          </a:xfrm>
        </p:spPr>
        <p:txBody>
          <a:bodyPr/>
          <a:lstStyle/>
          <a:p>
            <a:pPr>
              <a:defRPr/>
            </a:pPr>
            <a:fld id="{74D1D62C-AC77-4821-90EB-351568E6B944}" type="slidenum">
              <a:rPr lang="en-US" smtClean="0"/>
              <a:pPr>
                <a:defRPr/>
              </a:pPr>
              <a:t>‹#›</a:t>
            </a:fld>
            <a:endParaRPr lang="en-US"/>
          </a:p>
        </p:txBody>
      </p:sp>
    </p:spTree>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fld id="{D33B3948-5EC9-4A30-895C-E861C102C714}" type="datetimeFigureOut">
              <a:rPr lang="en-US" smtClean="0"/>
              <a:pPr>
                <a:defRPr/>
              </a:pPr>
              <a:t>1/11/2014</a:t>
            </a:fld>
            <a:endParaRPr lang="en-US"/>
          </a:p>
        </p:txBody>
      </p:sp>
      <p:sp>
        <p:nvSpPr>
          <p:cNvPr id="16" name="Slide Number Placeholder 15"/>
          <p:cNvSpPr>
            <a:spLocks noGrp="1"/>
          </p:cNvSpPr>
          <p:nvPr>
            <p:ph type="sldNum" sz="quarter" idx="12"/>
          </p:nvPr>
        </p:nvSpPr>
        <p:spPr/>
        <p:txBody>
          <a:bodyPr/>
          <a:lstStyle/>
          <a:p>
            <a:pPr>
              <a:defRPr/>
            </a:pPr>
            <a:fld id="{EC52977F-DD46-4B2B-8C97-872D20CCF442}" type="slidenum">
              <a:rPr lang="en-US" smtClean="0"/>
              <a:pPr>
                <a:defRPr/>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fld id="{BBC165D4-A55A-41A7-B791-8C8186E7B94B}" type="datetimeFigureOut">
              <a:rPr lang="en-US" smtClean="0"/>
              <a:pPr>
                <a:defRPr/>
              </a:pPr>
              <a:t>1/11/2014</a:t>
            </a:fld>
            <a:endParaRPr lang="en-US"/>
          </a:p>
        </p:txBody>
      </p:sp>
      <p:sp>
        <p:nvSpPr>
          <p:cNvPr id="31" name="Slide Number Placeholder 30"/>
          <p:cNvSpPr>
            <a:spLocks noGrp="1"/>
          </p:cNvSpPr>
          <p:nvPr>
            <p:ph type="sldNum" sz="quarter" idx="12"/>
          </p:nvPr>
        </p:nvSpPr>
        <p:spPr/>
        <p:txBody>
          <a:bodyPr/>
          <a:lstStyle/>
          <a:p>
            <a:pPr>
              <a:defRPr/>
            </a:pPr>
            <a:fld id="{C345D763-AC72-4E82-86D2-90953763B89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fld id="{EBEA34BE-5CB0-4BD9-ABC1-CC8F92208630}" type="datetimeFigureOut">
              <a:rPr lang="en-US" smtClean="0"/>
              <a:pPr>
                <a:defRPr/>
              </a:pPr>
              <a:t>1/11/2014</a:t>
            </a:fld>
            <a:endParaRPr lang="en-US"/>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E48ACB21-F6A0-440D-89B0-08CA981B0C80}" type="slidenum">
              <a:rPr lang="en-US" smtClean="0"/>
              <a:pPr>
                <a:defRPr/>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C88838BE-8823-47CD-8131-01C8B17D9207}" type="datetimeFigureOut">
              <a:rPr lang="en-US" smtClean="0"/>
              <a:pPr>
                <a:defRPr/>
              </a:pPr>
              <a:t>1/11/2014</a:t>
            </a:fld>
            <a:endParaRPr lang="en-US"/>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719473-FC28-4CEC-9E38-7F6890E6ECD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8CCCA3AA-6AEA-4AD5-9D25-40A497E7A2C0}" type="datetimeFigureOut">
              <a:rPr lang="en-US" smtClean="0"/>
              <a:pPr>
                <a:defRPr/>
              </a:pPr>
              <a:t>1/11/2014</a:t>
            </a:fld>
            <a:endParaRPr lang="en-US"/>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FB6961D-A53D-43FC-899E-5EBE4CAC6F7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fld id="{8622C1DB-DC7C-4058-9F66-4997AFD8F98D}" type="datetimeFigureOut">
              <a:rPr lang="en-US" smtClean="0"/>
              <a:pPr>
                <a:defRPr/>
              </a:pPr>
              <a:t>1/11/2014</a:t>
            </a:fld>
            <a:endParaRPr lang="en-US"/>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58D99C3-4810-46C2-9AF0-DEA1C6BD78A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fld id="{C61B2A10-4D92-49F4-B969-63DA005C3C31}" type="datetimeFigureOut">
              <a:rPr lang="en-US" smtClean="0"/>
              <a:pPr>
                <a:defRPr/>
              </a:pPr>
              <a:t>1/11/2014</a:t>
            </a:fld>
            <a:endParaRPr lang="en-US"/>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467F240C-7FC4-4090-9ECD-970629069C11}" type="slidenum">
              <a:rPr lang="en-US" smtClean="0"/>
              <a:pPr>
                <a:defRPr/>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1" name="Date Placeholder 10"/>
          <p:cNvSpPr>
            <a:spLocks noGrp="1"/>
          </p:cNvSpPr>
          <p:nvPr>
            <p:ph type="dt" sz="half" idx="2"/>
          </p:nvPr>
        </p:nvSpPr>
        <p:spPr>
          <a:xfrm>
            <a:off x="152400" y="6477000"/>
            <a:ext cx="12954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A88D1449-76FD-42EF-B0C7-B2F1A1DFDD2B}" type="datetimeFigureOut">
              <a:rPr lang="en-US" smtClean="0"/>
              <a:pPr>
                <a:defRPr/>
              </a:pPr>
              <a:t>1/11/2014</a:t>
            </a:fld>
            <a:endParaRPr lang="en-US"/>
          </a:p>
        </p:txBody>
      </p:sp>
      <p:sp>
        <p:nvSpPr>
          <p:cNvPr id="5" name="Slide Number Placeholder 4"/>
          <p:cNvSpPr>
            <a:spLocks noGrp="1"/>
          </p:cNvSpPr>
          <p:nvPr>
            <p:ph type="sldNum" sz="quarter" idx="4"/>
          </p:nvPr>
        </p:nvSpPr>
        <p:spPr>
          <a:xfrm>
            <a:off x="8534400" y="6477000"/>
            <a:ext cx="4572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E20756D9-D136-49BF-9327-633103404C9B}" type="slidenum">
              <a:rPr lang="en-US" smtClean="0"/>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dirty="0"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accent4"/>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accent4"/>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accent4"/>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accent4"/>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accent4"/>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fog.its.uiowa.edu/~c07b209/interview.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447800"/>
            <a:ext cx="8458200" cy="1222375"/>
          </a:xfrm>
        </p:spPr>
        <p:txBody>
          <a:bodyPr/>
          <a:lstStyle/>
          <a:p>
            <a:pPr fontAlgn="auto">
              <a:spcAft>
                <a:spcPts val="0"/>
              </a:spcAft>
              <a:defRPr/>
            </a:pPr>
            <a:r>
              <a:rPr lang="en-US" dirty="0" smtClean="0"/>
              <a:t>Program Evaluation</a:t>
            </a:r>
            <a:br>
              <a:rPr lang="en-US" dirty="0" smtClean="0"/>
            </a:br>
            <a:r>
              <a:rPr dirty="0" smtClean="0"/>
              <a:t>Gero 55</a:t>
            </a:r>
            <a:r>
              <a:rPr lang="en-US" dirty="0" smtClean="0"/>
              <a:t>5</a:t>
            </a:r>
            <a:r>
              <a:rPr dirty="0" smtClean="0"/>
              <a:t> Week 5</a:t>
            </a:r>
            <a:endParaRPr dirty="0"/>
          </a:p>
        </p:txBody>
      </p:sp>
      <p:sp>
        <p:nvSpPr>
          <p:cNvPr id="3" name="Subtitle 2"/>
          <p:cNvSpPr>
            <a:spLocks noGrp="1"/>
          </p:cNvSpPr>
          <p:nvPr>
            <p:ph type="subTitle" idx="1"/>
          </p:nvPr>
        </p:nvSpPr>
        <p:spPr>
          <a:xfrm>
            <a:off x="381000" y="5334000"/>
            <a:ext cx="8458200" cy="914400"/>
          </a:xfrm>
        </p:spPr>
        <p:txBody>
          <a:bodyPr/>
          <a:lstStyle/>
          <a:p>
            <a:pPr fontAlgn="auto">
              <a:spcAft>
                <a:spcPts val="0"/>
              </a:spcAft>
              <a:buFont typeface="Wingdings 2"/>
              <a:buNone/>
              <a:defRPr/>
            </a:pPr>
            <a:r>
              <a:rPr lang="en-US" dirty="0" smtClean="0">
                <a:latin typeface="Arial" pitchFamily="34" charset="0"/>
                <a:cs typeface="Arial" pitchFamily="34" charset="0"/>
              </a:rPr>
              <a:t>George Shannon, MSG. PhD</a:t>
            </a:r>
          </a:p>
          <a:p>
            <a:pPr fontAlgn="auto">
              <a:spcAft>
                <a:spcPts val="0"/>
              </a:spcAft>
              <a:buFont typeface="Wingdings 2"/>
              <a:buNone/>
              <a:defRPr/>
            </a:pPr>
            <a:endParaRPr lang="en-US" dirty="0"/>
          </a:p>
        </p:txBody>
      </p:sp>
      <p:sp>
        <p:nvSpPr>
          <p:cNvPr id="4" name="TextBox 3"/>
          <p:cNvSpPr txBox="1"/>
          <p:nvPr/>
        </p:nvSpPr>
        <p:spPr>
          <a:xfrm>
            <a:off x="457200" y="3352800"/>
            <a:ext cx="8229600" cy="1077218"/>
          </a:xfrm>
          <a:prstGeom prst="rect">
            <a:avLst/>
          </a:prstGeom>
          <a:noFill/>
        </p:spPr>
        <p:txBody>
          <a:bodyPr wrap="square" rtlCol="0">
            <a:spAutoFit/>
          </a:bodyPr>
          <a:lstStyle/>
          <a:p>
            <a:pPr algn="r"/>
            <a:r>
              <a:rPr lang="en-US" sz="3600" dirty="0" smtClean="0">
                <a:latin typeface="Plantagenet Cherokee" pitchFamily="18" charset="0"/>
              </a:rPr>
              <a:t>Process Evaluation:</a:t>
            </a:r>
          </a:p>
          <a:p>
            <a:pPr algn="r"/>
            <a:r>
              <a:rPr lang="en-US" sz="2800" dirty="0" smtClean="0">
                <a:latin typeface="Plantagenet Cherokee" pitchFamily="18" charset="0"/>
              </a:rPr>
              <a:t>Assessing and Monitoring Program Process</a:t>
            </a:r>
            <a:endParaRPr lang="en-US" sz="2800" dirty="0">
              <a:latin typeface="Plantagenet Cheroke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lstStyle/>
          <a:p>
            <a:pPr marL="484632" eaLnBrk="1" fontAlgn="auto" hangingPunct="1">
              <a:spcAft>
                <a:spcPts val="0"/>
              </a:spcAft>
              <a:defRPr/>
            </a:pPr>
            <a:r>
              <a:rPr lang="en-US" dirty="0" smtClean="0"/>
              <a:t>Background</a:t>
            </a:r>
          </a:p>
        </p:txBody>
      </p:sp>
      <p:sp>
        <p:nvSpPr>
          <p:cNvPr id="17411" name="Rectangle 3"/>
          <p:cNvSpPr>
            <a:spLocks noGrp="1" noChangeArrowheads="1"/>
          </p:cNvSpPr>
          <p:nvPr>
            <p:ph idx="1"/>
          </p:nvPr>
        </p:nvSpPr>
        <p:spPr>
          <a:xfrm>
            <a:off x="588963" y="1466850"/>
            <a:ext cx="8331200" cy="4637088"/>
          </a:xfrm>
        </p:spPr>
        <p:txBody>
          <a:bodyPr>
            <a:noAutofit/>
          </a:bodyPr>
          <a:lstStyle/>
          <a:p>
            <a:pPr marL="457200" indent="-457200" eaLnBrk="1" hangingPunct="1">
              <a:tabLst>
                <a:tab pos="914400" algn="l"/>
              </a:tabLst>
            </a:pPr>
            <a:r>
              <a:rPr lang="en-US" sz="2400" dirty="0" smtClean="0"/>
              <a:t>54 item </a:t>
            </a:r>
            <a:r>
              <a:rPr lang="en-US" sz="2400" dirty="0" err="1" smtClean="0"/>
              <a:t>QoL</a:t>
            </a:r>
            <a:r>
              <a:rPr lang="en-US" sz="2400" dirty="0" smtClean="0"/>
              <a:t>/satisfaction measure developed by U of MN team</a:t>
            </a:r>
          </a:p>
          <a:p>
            <a:pPr marL="684213" lvl="1" indent="-457200" eaLnBrk="1" hangingPunct="1">
              <a:buFontTx/>
              <a:buChar char="•"/>
              <a:tabLst>
                <a:tab pos="914400" algn="l"/>
              </a:tabLst>
            </a:pPr>
            <a:r>
              <a:rPr lang="en-US" sz="2400" dirty="0" smtClean="0"/>
              <a:t>4-point Likert response scale</a:t>
            </a:r>
          </a:p>
          <a:p>
            <a:pPr marL="684213" lvl="1" indent="-457200" eaLnBrk="1" hangingPunct="1">
              <a:buFontTx/>
              <a:buChar char="•"/>
              <a:tabLst>
                <a:tab pos="914400" algn="l"/>
              </a:tabLst>
            </a:pPr>
            <a:r>
              <a:rPr lang="en-US" sz="2400" dirty="0" smtClean="0"/>
              <a:t>Default to mostly yes/mostly no when necessary</a:t>
            </a:r>
          </a:p>
          <a:p>
            <a:pPr marL="457200" indent="-457200" eaLnBrk="1" hangingPunct="1">
              <a:tabLst>
                <a:tab pos="914400" algn="l"/>
              </a:tabLst>
            </a:pPr>
            <a:r>
              <a:rPr lang="en-US" sz="2400" dirty="0" smtClean="0"/>
              <a:t>CMS proposed inclusion of MN 14 item subset in MDS 3.0 </a:t>
            </a:r>
          </a:p>
          <a:p>
            <a:pPr marL="1549400" lvl="2" indent="-457200" eaLnBrk="1" hangingPunct="1">
              <a:tabLst>
                <a:tab pos="914400" algn="l"/>
              </a:tabLst>
            </a:pPr>
            <a:r>
              <a:rPr lang="en-US" dirty="0" smtClean="0"/>
              <a:t>“Mostly yes/mostly no” response format </a:t>
            </a:r>
          </a:p>
          <a:p>
            <a:pPr marL="1549400" lvl="2" indent="-457200" eaLnBrk="1" hangingPunct="1">
              <a:tabLst>
                <a:tab pos="914400" algn="l"/>
              </a:tabLst>
            </a:pPr>
            <a:r>
              <a:rPr lang="en-US" dirty="0" smtClean="0"/>
              <a:t>Incorporates resident self-report </a:t>
            </a:r>
          </a:p>
          <a:p>
            <a:pPr marL="457200" indent="-457200" eaLnBrk="1" hangingPunct="1">
              <a:tabLst>
                <a:tab pos="914400" algn="l"/>
              </a:tabLst>
            </a:pPr>
            <a:r>
              <a:rPr lang="en-US" sz="2400" dirty="0" smtClean="0"/>
              <a:t>Expressed Concerns:</a:t>
            </a:r>
          </a:p>
          <a:p>
            <a:pPr marL="1549400" lvl="2" indent="-457200" eaLnBrk="1" hangingPunct="1">
              <a:tabLst>
                <a:tab pos="914400" algn="l"/>
              </a:tabLst>
            </a:pPr>
            <a:r>
              <a:rPr lang="en-US" dirty="0" smtClean="0"/>
              <a:t>Format, content, clarity </a:t>
            </a:r>
          </a:p>
          <a:p>
            <a:pPr marL="1549400" lvl="2" indent="-457200" eaLnBrk="1" hangingPunct="1">
              <a:tabLst>
                <a:tab pos="914400" algn="l"/>
              </a:tabLst>
            </a:pPr>
            <a:r>
              <a:rPr lang="en-US" dirty="0" smtClean="0"/>
              <a:t>Decision to convert from to a yes/no response format</a:t>
            </a:r>
          </a:p>
          <a:p>
            <a:pPr marL="1549400" lvl="2" indent="-457200" eaLnBrk="1" hangingPunct="1">
              <a:tabLst>
                <a:tab pos="914400" algn="l"/>
              </a:tabLst>
            </a:pPr>
            <a:r>
              <a:rPr lang="en-US" dirty="0" smtClean="0"/>
              <a:t>Survey administration by staff</a:t>
            </a:r>
          </a:p>
        </p:txBody>
      </p:sp>
      <p:sp>
        <p:nvSpPr>
          <p:cNvPr id="17413"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C16C2B07-B7ED-406C-AA1E-1F65AC2D8984}"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4" name="Rectangle 1026"/>
          <p:cNvSpPr>
            <a:spLocks noGrp="1" noChangeArrowheads="1"/>
          </p:cNvSpPr>
          <p:nvPr>
            <p:ph type="title"/>
          </p:nvPr>
        </p:nvSpPr>
        <p:spPr/>
        <p:txBody>
          <a:bodyPr/>
          <a:lstStyle/>
          <a:p>
            <a:pPr marL="484632" eaLnBrk="1" fontAlgn="auto" hangingPunct="1">
              <a:spcAft>
                <a:spcPts val="0"/>
              </a:spcAft>
              <a:defRPr/>
            </a:pPr>
            <a:r>
              <a:rPr lang="en-US" dirty="0" smtClean="0"/>
              <a:t>Objectives</a:t>
            </a:r>
          </a:p>
        </p:txBody>
      </p:sp>
      <p:sp>
        <p:nvSpPr>
          <p:cNvPr id="18435" name="Rectangle 1027"/>
          <p:cNvSpPr>
            <a:spLocks noGrp="1" noChangeArrowheads="1"/>
          </p:cNvSpPr>
          <p:nvPr>
            <p:ph idx="1"/>
          </p:nvPr>
        </p:nvSpPr>
        <p:spPr>
          <a:xfrm>
            <a:off x="715963" y="1539875"/>
            <a:ext cx="8178800" cy="4637088"/>
          </a:xfrm>
        </p:spPr>
        <p:txBody>
          <a:bodyPr/>
          <a:lstStyle/>
          <a:p>
            <a:pPr>
              <a:lnSpc>
                <a:spcPct val="110000"/>
              </a:lnSpc>
              <a:buFontTx/>
              <a:buChar char="•"/>
            </a:pPr>
            <a:r>
              <a:rPr lang="en-US" dirty="0" smtClean="0"/>
              <a:t>Test and evaluate existing MN14 items with cognitively intact residents</a:t>
            </a:r>
          </a:p>
          <a:p>
            <a:pPr>
              <a:lnSpc>
                <a:spcPct val="110000"/>
              </a:lnSpc>
              <a:buFontTx/>
              <a:buChar char="•"/>
            </a:pPr>
            <a:r>
              <a:rPr lang="en-US" dirty="0" smtClean="0"/>
              <a:t>Use cognitive interviews to test residents’ understanding of:</a:t>
            </a:r>
          </a:p>
          <a:p>
            <a:pPr lvl="1">
              <a:lnSpc>
                <a:spcPct val="110000"/>
              </a:lnSpc>
            </a:pPr>
            <a:r>
              <a:rPr lang="en-US" dirty="0" smtClean="0"/>
              <a:t>Items</a:t>
            </a:r>
          </a:p>
          <a:p>
            <a:pPr lvl="1">
              <a:lnSpc>
                <a:spcPct val="110000"/>
              </a:lnSpc>
            </a:pPr>
            <a:r>
              <a:rPr lang="en-US" dirty="0" smtClean="0"/>
              <a:t>Response scales</a:t>
            </a:r>
          </a:p>
          <a:p>
            <a:pPr lvl="2">
              <a:lnSpc>
                <a:spcPct val="110000"/>
              </a:lnSpc>
            </a:pPr>
            <a:r>
              <a:rPr lang="en-US" dirty="0" smtClean="0"/>
              <a:t>mostly yes/mostly no response format</a:t>
            </a:r>
          </a:p>
          <a:p>
            <a:pPr lvl="2">
              <a:lnSpc>
                <a:spcPct val="110000"/>
              </a:lnSpc>
            </a:pPr>
            <a:r>
              <a:rPr lang="en-US" dirty="0" smtClean="0"/>
              <a:t> 4-point Likert response scale</a:t>
            </a:r>
          </a:p>
          <a:p>
            <a:pPr lvl="2" eaLnBrk="1" hangingPunct="1">
              <a:lnSpc>
                <a:spcPct val="110000"/>
              </a:lnSpc>
            </a:pPr>
            <a:endParaRPr lang="en-US" dirty="0" smtClean="0"/>
          </a:p>
          <a:p>
            <a:pPr marL="0" indent="0" eaLnBrk="1" hangingPunct="1">
              <a:buFontTx/>
              <a:buNone/>
            </a:pPr>
            <a:endParaRPr lang="en-US" dirty="0" smtClean="0"/>
          </a:p>
        </p:txBody>
      </p:sp>
      <p:sp>
        <p:nvSpPr>
          <p:cNvPr id="18437"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F4260DD8-7FB7-4B9A-B00F-5AEDD09404F0}"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40" name="Rectangle 4"/>
          <p:cNvSpPr>
            <a:spLocks noGrp="1" noChangeArrowheads="1"/>
          </p:cNvSpPr>
          <p:nvPr>
            <p:ph type="title"/>
          </p:nvPr>
        </p:nvSpPr>
        <p:spPr/>
        <p:txBody>
          <a:bodyPr/>
          <a:lstStyle/>
          <a:p>
            <a:pPr marL="484632" eaLnBrk="1" fontAlgn="auto" hangingPunct="1">
              <a:spcAft>
                <a:spcPts val="0"/>
              </a:spcAft>
              <a:defRPr/>
            </a:pPr>
            <a:r>
              <a:rPr lang="en-US" dirty="0" smtClean="0"/>
              <a:t>Methods</a:t>
            </a:r>
          </a:p>
        </p:txBody>
      </p:sp>
      <p:sp>
        <p:nvSpPr>
          <p:cNvPr id="19459" name="Rectangle 5"/>
          <p:cNvSpPr>
            <a:spLocks noGrp="1" noChangeArrowheads="1"/>
          </p:cNvSpPr>
          <p:nvPr>
            <p:ph idx="1"/>
          </p:nvPr>
        </p:nvSpPr>
        <p:spPr>
          <a:xfrm>
            <a:off x="676275" y="1314450"/>
            <a:ext cx="8153400" cy="4637088"/>
          </a:xfrm>
        </p:spPr>
        <p:txBody>
          <a:bodyPr/>
          <a:lstStyle/>
          <a:p>
            <a:pPr marL="0" indent="0" eaLnBrk="1" hangingPunct="1"/>
            <a:r>
              <a:rPr lang="en-US" sz="2400" dirty="0" smtClean="0"/>
              <a:t>Environmental scan </a:t>
            </a:r>
          </a:p>
          <a:p>
            <a:pPr lvl="2" eaLnBrk="1" hangingPunct="1"/>
            <a:r>
              <a:rPr lang="en-US" dirty="0" smtClean="0"/>
              <a:t>308 items in 15 total domains </a:t>
            </a:r>
          </a:p>
          <a:p>
            <a:pPr lvl="2" eaLnBrk="1" hangingPunct="1"/>
            <a:r>
              <a:rPr lang="en-US" dirty="0" smtClean="0"/>
              <a:t>Selected 28 items for testing from scan</a:t>
            </a:r>
          </a:p>
          <a:p>
            <a:pPr marL="0" indent="0" eaLnBrk="1" hangingPunct="1"/>
            <a:r>
              <a:rPr lang="en-US" sz="2400" dirty="0" smtClean="0"/>
              <a:t>Reviewed items developed by Minnesota team</a:t>
            </a:r>
          </a:p>
          <a:p>
            <a:pPr lvl="2" eaLnBrk="1" hangingPunct="1"/>
            <a:r>
              <a:rPr lang="en-US" dirty="0" smtClean="0"/>
              <a:t>Unaltered MN 14 items in 4 domains</a:t>
            </a:r>
          </a:p>
          <a:p>
            <a:pPr lvl="2" eaLnBrk="1" hangingPunct="1"/>
            <a:r>
              <a:rPr lang="en-US" dirty="0" smtClean="0"/>
              <a:t>Included some items from a 54 item scale in 10 domains from MN team</a:t>
            </a:r>
          </a:p>
          <a:p>
            <a:pPr marL="0" indent="0" eaLnBrk="1" hangingPunct="1"/>
            <a:r>
              <a:rPr lang="en-US" sz="2400" dirty="0" smtClean="0"/>
              <a:t>Total of 42 items tested in 14 domains</a:t>
            </a:r>
          </a:p>
          <a:p>
            <a:pPr marL="0" indent="0" eaLnBrk="1" hangingPunct="1"/>
            <a:r>
              <a:rPr lang="en-US" sz="2400" dirty="0" smtClean="0"/>
              <a:t>Tested 4-point Likert, 5-point Likert, and mostly yes/mostly </a:t>
            </a:r>
          </a:p>
          <a:p>
            <a:pPr marL="0" indent="0" eaLnBrk="1" hangingPunct="1"/>
            <a:r>
              <a:rPr lang="en-US" sz="2400" dirty="0" smtClean="0"/>
              <a:t>Conducted cognitive interviews </a:t>
            </a:r>
          </a:p>
          <a:p>
            <a:pPr lvl="1" eaLnBrk="1" hangingPunct="1">
              <a:buFontTx/>
              <a:buNone/>
            </a:pPr>
            <a:endParaRPr lang="en-US" sz="2000" dirty="0" smtClean="0"/>
          </a:p>
        </p:txBody>
      </p:sp>
      <p:sp>
        <p:nvSpPr>
          <p:cNvPr id="19461"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A3063CEC-45C5-4D42-A4FB-BF42FF8312F6}"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Rectangle 2"/>
          <p:cNvSpPr>
            <a:spLocks noGrp="1" noChangeArrowheads="1"/>
          </p:cNvSpPr>
          <p:nvPr>
            <p:ph type="title"/>
          </p:nvPr>
        </p:nvSpPr>
        <p:spPr/>
        <p:txBody>
          <a:bodyPr/>
          <a:lstStyle/>
          <a:p>
            <a:pPr marL="484632" eaLnBrk="1" fontAlgn="auto" hangingPunct="1">
              <a:spcAft>
                <a:spcPts val="0"/>
              </a:spcAft>
              <a:defRPr/>
            </a:pPr>
            <a:r>
              <a:rPr lang="en-US" dirty="0" smtClean="0"/>
              <a:t>Cognitive Interviews</a:t>
            </a:r>
          </a:p>
        </p:txBody>
      </p:sp>
      <p:sp>
        <p:nvSpPr>
          <p:cNvPr id="20483" name="Rectangle 3"/>
          <p:cNvSpPr>
            <a:spLocks noGrp="1" noChangeArrowheads="1"/>
          </p:cNvSpPr>
          <p:nvPr>
            <p:ph idx="1"/>
          </p:nvPr>
        </p:nvSpPr>
        <p:spPr>
          <a:xfrm>
            <a:off x="466725" y="1219200"/>
            <a:ext cx="8220075" cy="4648199"/>
          </a:xfrm>
        </p:spPr>
        <p:txBody>
          <a:bodyPr>
            <a:normAutofit/>
          </a:bodyPr>
          <a:lstStyle/>
          <a:p>
            <a:pPr marL="0" indent="0" eaLnBrk="1" hangingPunct="1"/>
            <a:r>
              <a:rPr lang="en-US" sz="2800" dirty="0" smtClean="0">
                <a:cs typeface="Times New Roman" pitchFamily="18" charset="0"/>
              </a:rPr>
              <a:t>Convenience sample of VA NH residents</a:t>
            </a:r>
          </a:p>
          <a:p>
            <a:pPr marL="0" indent="0" eaLnBrk="1" hangingPunct="1"/>
            <a:r>
              <a:rPr lang="en-US" sz="2800" dirty="0" smtClean="0">
                <a:cs typeface="Times New Roman" pitchFamily="18" charset="0"/>
              </a:rPr>
              <a:t>Used qualitative cognitive interview methods to</a:t>
            </a:r>
          </a:p>
          <a:p>
            <a:pPr lvl="2" eaLnBrk="1" hangingPunct="1"/>
            <a:r>
              <a:rPr lang="en-US" sz="2800" dirty="0" smtClean="0">
                <a:cs typeface="Times New Roman" pitchFamily="18" charset="0"/>
              </a:rPr>
              <a:t>Evaluate resident understanding </a:t>
            </a:r>
          </a:p>
          <a:p>
            <a:pPr lvl="2" eaLnBrk="1" hangingPunct="1"/>
            <a:r>
              <a:rPr lang="en-US" sz="2800" dirty="0" smtClean="0">
                <a:cs typeface="Times New Roman" pitchFamily="18" charset="0"/>
              </a:rPr>
              <a:t>Assess cognitive processes</a:t>
            </a:r>
          </a:p>
          <a:p>
            <a:pPr marL="0" indent="0" eaLnBrk="1" hangingPunct="1"/>
            <a:r>
              <a:rPr lang="en-US" sz="2800" dirty="0" smtClean="0">
                <a:cs typeface="Times New Roman" pitchFamily="18" charset="0"/>
              </a:rPr>
              <a:t>Cognitive Interview techniques</a:t>
            </a:r>
          </a:p>
          <a:p>
            <a:pPr lvl="2" eaLnBrk="1" hangingPunct="1"/>
            <a:r>
              <a:rPr lang="en-US" sz="2800" dirty="0" smtClean="0">
                <a:cs typeface="Times New Roman" pitchFamily="18" charset="0"/>
              </a:rPr>
              <a:t>Structured interviews</a:t>
            </a:r>
          </a:p>
          <a:p>
            <a:pPr lvl="2" eaLnBrk="1" hangingPunct="1"/>
            <a:r>
              <a:rPr lang="en-US" sz="2800" dirty="0" smtClean="0">
                <a:cs typeface="Times New Roman" pitchFamily="18" charset="0"/>
              </a:rPr>
              <a:t>Concurrent verbal probing </a:t>
            </a:r>
          </a:p>
          <a:p>
            <a:pPr marL="0" indent="0" eaLnBrk="1" hangingPunct="1"/>
            <a:r>
              <a:rPr lang="en-US" sz="2800" dirty="0" smtClean="0">
                <a:cs typeface="Times New Roman" pitchFamily="18" charset="0"/>
              </a:rPr>
              <a:t>Dual, independent coding for reliability</a:t>
            </a:r>
          </a:p>
          <a:p>
            <a:pPr marL="0" indent="0" eaLnBrk="1" hangingPunct="1">
              <a:buFontTx/>
              <a:buNone/>
            </a:pPr>
            <a:r>
              <a:rPr lang="en-US" sz="2000" dirty="0" smtClean="0">
                <a:cs typeface="Times New Roman" pitchFamily="18" charset="0"/>
              </a:rPr>
              <a:t>	</a:t>
            </a:r>
          </a:p>
        </p:txBody>
      </p:sp>
      <p:sp>
        <p:nvSpPr>
          <p:cNvPr id="20485"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E4D0E701-E55B-4AE8-BF70-F7EB8FF62D75}" type="slidenum">
              <a:rPr lang="en-US" smtClean="0"/>
              <a:pPr/>
              <a:t>13</a:t>
            </a:fld>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Rectangle 2"/>
          <p:cNvSpPr>
            <a:spLocks noGrp="1" noChangeArrowheads="1"/>
          </p:cNvSpPr>
          <p:nvPr>
            <p:ph type="title"/>
          </p:nvPr>
        </p:nvSpPr>
        <p:spPr/>
        <p:txBody>
          <a:bodyPr/>
          <a:lstStyle/>
          <a:p>
            <a:pPr marL="484632" eaLnBrk="1" fontAlgn="auto" hangingPunct="1">
              <a:spcAft>
                <a:spcPts val="0"/>
              </a:spcAft>
              <a:defRPr/>
            </a:pPr>
            <a:r>
              <a:rPr lang="en-US" dirty="0" smtClean="0"/>
              <a:t>Response Metric Issues</a:t>
            </a:r>
          </a:p>
        </p:txBody>
      </p:sp>
      <p:sp>
        <p:nvSpPr>
          <p:cNvPr id="21507" name="Rectangle 3"/>
          <p:cNvSpPr>
            <a:spLocks noGrp="1" noChangeArrowheads="1"/>
          </p:cNvSpPr>
          <p:nvPr>
            <p:ph idx="1"/>
          </p:nvPr>
        </p:nvSpPr>
        <p:spPr>
          <a:xfrm>
            <a:off x="685800" y="1457325"/>
            <a:ext cx="7797800" cy="4506913"/>
          </a:xfrm>
        </p:spPr>
        <p:txBody>
          <a:bodyPr/>
          <a:lstStyle/>
          <a:p>
            <a:pPr marL="0" indent="0" eaLnBrk="1" hangingPunct="1"/>
            <a:r>
              <a:rPr lang="en-US" sz="2000" smtClean="0"/>
              <a:t>We tested agreement between Likert and mostly yes/mostly no response options.</a:t>
            </a:r>
          </a:p>
          <a:p>
            <a:pPr lvl="2" eaLnBrk="1" hangingPunct="1"/>
            <a:r>
              <a:rPr lang="en-US" sz="2000" smtClean="0"/>
              <a:t>32 cognitive interviews.</a:t>
            </a:r>
          </a:p>
          <a:p>
            <a:pPr lvl="2" eaLnBrk="1" hangingPunct="1"/>
            <a:r>
              <a:rPr lang="en-US" sz="2000" smtClean="0"/>
              <a:t>Residents asked a total of 108 questions alternated between 2 different response formats.</a:t>
            </a:r>
          </a:p>
          <a:p>
            <a:pPr marL="0" indent="0" eaLnBrk="1" hangingPunct="1"/>
            <a:r>
              <a:rPr lang="en-US" sz="2000" smtClean="0"/>
              <a:t>4-point Likert response options matched by MN team to mostly yes/mostly no response formats.</a:t>
            </a:r>
          </a:p>
          <a:p>
            <a:pPr lvl="2" eaLnBrk="1" hangingPunct="1"/>
            <a:r>
              <a:rPr lang="en-US" sz="2000" smtClean="0"/>
              <a:t>Often and sometimes = mostly yes.</a:t>
            </a:r>
          </a:p>
          <a:p>
            <a:pPr lvl="2" eaLnBrk="1" hangingPunct="1"/>
            <a:r>
              <a:rPr lang="en-US" sz="2000" smtClean="0"/>
              <a:t>Rarely and never = mostly no.</a:t>
            </a:r>
          </a:p>
          <a:p>
            <a:pPr marL="0" indent="0" eaLnBrk="1" hangingPunct="1"/>
            <a:r>
              <a:rPr lang="en-US" sz="2000" smtClean="0"/>
              <a:t>Results</a:t>
            </a:r>
          </a:p>
          <a:p>
            <a:pPr lvl="1" eaLnBrk="1" hangingPunct="1">
              <a:buFontTx/>
              <a:buChar char="•"/>
            </a:pPr>
            <a:r>
              <a:rPr lang="en-US" sz="2000" smtClean="0"/>
              <a:t>Responses to 18 of 108 (16%) matched responses through 2 rounds of testing </a:t>
            </a:r>
            <a:r>
              <a:rPr lang="en-US" sz="2000" i="1" smtClean="0"/>
              <a:t>did not correspond </a:t>
            </a:r>
            <a:r>
              <a:rPr lang="en-US" sz="2000" smtClean="0"/>
              <a:t>as expected.</a:t>
            </a:r>
          </a:p>
          <a:p>
            <a:pPr marL="0" indent="0" eaLnBrk="1" hangingPunct="1">
              <a:buFontTx/>
              <a:buNone/>
            </a:pPr>
            <a:endParaRPr lang="en-US" sz="2000" i="1" smtClean="0"/>
          </a:p>
          <a:p>
            <a:pPr marL="0" indent="0" eaLnBrk="1" hangingPunct="1">
              <a:buFontTx/>
              <a:buNone/>
            </a:pPr>
            <a:endParaRPr lang="en-US" sz="2000" smtClean="0"/>
          </a:p>
        </p:txBody>
      </p:sp>
      <p:sp>
        <p:nvSpPr>
          <p:cNvPr id="21509"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81A0ED36-49D1-438E-9837-4F01456CB041}" type="slidenum">
              <a:rPr lang="en-US" smtClean="0"/>
              <a:pPr/>
              <a:t>14</a:t>
            </a:fld>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70" name="Rectangle 2"/>
          <p:cNvSpPr>
            <a:spLocks noGrp="1" noChangeArrowheads="1"/>
          </p:cNvSpPr>
          <p:nvPr>
            <p:ph type="title"/>
          </p:nvPr>
        </p:nvSpPr>
        <p:spPr>
          <a:xfrm>
            <a:off x="292100" y="254000"/>
            <a:ext cx="8559800" cy="604838"/>
          </a:xfrm>
        </p:spPr>
        <p:txBody>
          <a:bodyPr>
            <a:normAutofit fontScale="90000"/>
          </a:bodyPr>
          <a:lstStyle/>
          <a:p>
            <a:pPr marL="484632" eaLnBrk="1" fontAlgn="auto" hangingPunct="1">
              <a:spcAft>
                <a:spcPts val="0"/>
              </a:spcAft>
              <a:defRPr/>
            </a:pPr>
            <a:r>
              <a:rPr lang="en-US" dirty="0" smtClean="0"/>
              <a:t>Metric Vs. Verbal Responses</a:t>
            </a:r>
          </a:p>
        </p:txBody>
      </p:sp>
      <p:graphicFrame>
        <p:nvGraphicFramePr>
          <p:cNvPr id="1026" name="Object 3"/>
          <p:cNvGraphicFramePr>
            <a:graphicFrameLocks noGrp="1" noChangeAspect="1"/>
          </p:cNvGraphicFramePr>
          <p:nvPr>
            <p:ph idx="1"/>
          </p:nvPr>
        </p:nvGraphicFramePr>
        <p:xfrm>
          <a:off x="647700" y="1130300"/>
          <a:ext cx="7377113" cy="4749800"/>
        </p:xfrm>
        <a:graphic>
          <a:graphicData uri="http://schemas.openxmlformats.org/presentationml/2006/ole">
            <mc:AlternateContent xmlns:mc="http://schemas.openxmlformats.org/markup-compatibility/2006">
              <mc:Choice xmlns:v="urn:schemas-microsoft-com:vml" Requires="v">
                <p:oleObj spid="_x0000_s1027" name="Document" r:id="rId5" imgW="6082560" imgH="3916440" progId="Word.Document.8">
                  <p:embed/>
                </p:oleObj>
              </mc:Choice>
              <mc:Fallback>
                <p:oleObj name="Document" r:id="rId5" imgW="6082560" imgH="3916440" progId="Word.Documen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 y="1130300"/>
                        <a:ext cx="7377113" cy="4749800"/>
                      </a:xfrm>
                      <a:prstGeom prst="rect">
                        <a:avLst/>
                      </a:prstGeom>
                      <a:solidFill>
                        <a:schemeClr val="accent1"/>
                      </a:solidFill>
                    </p:spPr>
                  </p:pic>
                </p:oleObj>
              </mc:Fallback>
            </mc:AlternateContent>
          </a:graphicData>
        </a:graphic>
      </p:graphicFrame>
      <p:sp>
        <p:nvSpPr>
          <p:cNvPr id="1029"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B73AB967-629D-4A3D-8476-0D313F401ABA}"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pPr marL="484632" eaLnBrk="1" fontAlgn="auto" hangingPunct="1">
              <a:spcAft>
                <a:spcPts val="0"/>
              </a:spcAft>
              <a:defRPr/>
            </a:pPr>
            <a:r>
              <a:rPr lang="en-US" dirty="0" smtClean="0"/>
              <a:t>Findings/Next Step</a:t>
            </a:r>
            <a:endParaRPr lang="en-US" dirty="0" smtClean="0"/>
          </a:p>
        </p:txBody>
      </p:sp>
      <p:sp>
        <p:nvSpPr>
          <p:cNvPr id="22531" name="Rectangle 3"/>
          <p:cNvSpPr>
            <a:spLocks noGrp="1" noChangeArrowheads="1"/>
          </p:cNvSpPr>
          <p:nvPr>
            <p:ph idx="1"/>
          </p:nvPr>
        </p:nvSpPr>
        <p:spPr>
          <a:xfrm>
            <a:off x="628650" y="1220788"/>
            <a:ext cx="7924800" cy="4143375"/>
          </a:xfrm>
        </p:spPr>
        <p:txBody>
          <a:bodyPr/>
          <a:lstStyle/>
          <a:p>
            <a:pPr marL="457200" indent="-457200" eaLnBrk="1" hangingPunct="1">
              <a:buFontTx/>
              <a:buNone/>
            </a:pPr>
            <a:r>
              <a:rPr lang="en-US" smtClean="0">
                <a:latin typeface="Helvetica" pitchFamily="34" charset="0"/>
              </a:rPr>
              <a:t>Dissonance among metrics and CIs</a:t>
            </a:r>
          </a:p>
          <a:p>
            <a:pPr marL="914400" lvl="1" indent="-457200" eaLnBrk="1" hangingPunct="1">
              <a:buFontTx/>
              <a:buNone/>
            </a:pPr>
            <a:r>
              <a:rPr lang="en-US" smtClean="0"/>
              <a:t>Acquiescence (answer affirmatively,</a:t>
            </a:r>
          </a:p>
          <a:p>
            <a:pPr marL="914400" lvl="1" indent="-457200" eaLnBrk="1" hangingPunct="1">
              <a:buFontTx/>
              <a:buNone/>
            </a:pPr>
            <a:r>
              <a:rPr lang="en-US" smtClean="0"/>
              <a:t>Relevance (indifference)</a:t>
            </a:r>
          </a:p>
          <a:p>
            <a:pPr marL="914400" lvl="1" indent="-457200" eaLnBrk="1" hangingPunct="1">
              <a:buFontTx/>
              <a:buNone/>
            </a:pPr>
            <a:r>
              <a:rPr lang="en-US" smtClean="0"/>
              <a:t>Accommodation or Adaptation</a:t>
            </a:r>
          </a:p>
          <a:p>
            <a:pPr marL="914400" lvl="1" indent="-457200" eaLnBrk="1" hangingPunct="1">
              <a:buFontTx/>
              <a:buNone/>
            </a:pPr>
            <a:r>
              <a:rPr lang="en-US" smtClean="0"/>
              <a:t>Item complexity challenged some residents</a:t>
            </a:r>
          </a:p>
          <a:p>
            <a:pPr marL="914400" lvl="1" indent="-457200" eaLnBrk="1" hangingPunct="1">
              <a:buFontTx/>
              <a:buNone/>
            </a:pPr>
            <a:r>
              <a:rPr lang="en-US" smtClean="0"/>
              <a:t>Privacy or interview and neutrality of interviewer</a:t>
            </a:r>
          </a:p>
          <a:p>
            <a:pPr marL="457200" indent="-457200" eaLnBrk="1" hangingPunct="1"/>
            <a:r>
              <a:rPr lang="en-US" smtClean="0"/>
              <a:t>Sought expert opinion to verify findings</a:t>
            </a:r>
          </a:p>
          <a:p>
            <a:pPr marL="914400" lvl="1" indent="-457200" eaLnBrk="1" hangingPunct="1">
              <a:buFontTx/>
              <a:buNone/>
            </a:pPr>
            <a:endParaRPr lang="en-US" smtClean="0"/>
          </a:p>
        </p:txBody>
      </p:sp>
      <p:sp>
        <p:nvSpPr>
          <p:cNvPr id="22533"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544B6AE1-EF4D-4512-9299-FE2E5B34C310}"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ChangeArrowheads="1"/>
          </p:cNvSpPr>
          <p:nvPr>
            <p:ph type="title"/>
          </p:nvPr>
        </p:nvSpPr>
        <p:spPr>
          <a:xfrm>
            <a:off x="254000" y="267494"/>
            <a:ext cx="8432800" cy="1027906"/>
          </a:xfrm>
        </p:spPr>
        <p:txBody>
          <a:bodyPr/>
          <a:lstStyle/>
          <a:p>
            <a:pPr marL="168275" eaLnBrk="1" fontAlgn="auto" hangingPunct="1">
              <a:spcAft>
                <a:spcPts val="0"/>
              </a:spcAft>
              <a:defRPr/>
            </a:pPr>
            <a:r>
              <a:rPr lang="en-US" dirty="0" smtClean="0"/>
              <a:t>Independent External Review</a:t>
            </a:r>
          </a:p>
        </p:txBody>
      </p:sp>
      <p:sp>
        <p:nvSpPr>
          <p:cNvPr id="335875" name="Rectangle 3"/>
          <p:cNvSpPr>
            <a:spLocks noGrp="1" noChangeArrowheads="1"/>
          </p:cNvSpPr>
          <p:nvPr>
            <p:ph idx="1"/>
          </p:nvPr>
        </p:nvSpPr>
        <p:spPr>
          <a:xfrm>
            <a:off x="457200" y="1597025"/>
            <a:ext cx="8524875" cy="4292600"/>
          </a:xfrm>
        </p:spPr>
        <p:txBody>
          <a:bodyPr>
            <a:normAutofit/>
          </a:bodyPr>
          <a:lstStyle/>
          <a:p>
            <a:pPr marL="448056" indent="-384048" eaLnBrk="1" fontAlgn="auto" hangingPunct="1">
              <a:spcAft>
                <a:spcPts val="0"/>
              </a:spcAft>
              <a:buFont typeface="Wingdings 2"/>
              <a:buChar char=""/>
              <a:defRPr/>
            </a:pPr>
            <a:r>
              <a:rPr lang="en-US" dirty="0" smtClean="0"/>
              <a:t>Independent reviewer confirmed findings</a:t>
            </a:r>
          </a:p>
          <a:p>
            <a:pPr marL="742950" lvl="1" eaLnBrk="1" fontAlgn="auto" hangingPunct="1">
              <a:spcAft>
                <a:spcPts val="0"/>
              </a:spcAft>
              <a:buFontTx/>
              <a:buChar char="•"/>
              <a:defRPr/>
            </a:pPr>
            <a:r>
              <a:rPr lang="en-US" dirty="0" smtClean="0"/>
              <a:t>Reconfigure items and response scales</a:t>
            </a:r>
          </a:p>
          <a:p>
            <a:pPr marL="1143000" lvl="2" eaLnBrk="1" fontAlgn="auto" hangingPunct="1">
              <a:spcAft>
                <a:spcPts val="0"/>
              </a:spcAft>
              <a:buFont typeface="Wingdings 2"/>
              <a:buChar char=""/>
              <a:defRPr/>
            </a:pPr>
            <a:r>
              <a:rPr lang="en-US" dirty="0" smtClean="0"/>
              <a:t>Acquiescence bias greater with cognitive impairment </a:t>
            </a:r>
          </a:p>
          <a:p>
            <a:pPr marL="1143000" lvl="2" eaLnBrk="1" fontAlgn="auto" hangingPunct="1">
              <a:spcAft>
                <a:spcPts val="0"/>
              </a:spcAft>
              <a:buFont typeface="Wingdings 2"/>
              <a:buChar char=""/>
              <a:defRPr/>
            </a:pPr>
            <a:r>
              <a:rPr lang="en-US" dirty="0" smtClean="0"/>
              <a:t>Mismatches between items and response scales</a:t>
            </a:r>
          </a:p>
          <a:p>
            <a:pPr marL="1143000" lvl="2" eaLnBrk="1" fontAlgn="auto" hangingPunct="1">
              <a:spcAft>
                <a:spcPts val="0"/>
              </a:spcAft>
              <a:buFont typeface="Wingdings 2"/>
              <a:buChar char=""/>
              <a:defRPr/>
            </a:pPr>
            <a:r>
              <a:rPr lang="en-US" dirty="0" smtClean="0"/>
              <a:t>Complex items need decomposition</a:t>
            </a:r>
          </a:p>
          <a:p>
            <a:pPr marL="1143000" lvl="2" eaLnBrk="1" fontAlgn="auto" hangingPunct="1">
              <a:spcAft>
                <a:spcPts val="0"/>
              </a:spcAft>
              <a:buFont typeface="Wingdings 2"/>
              <a:buChar char=""/>
              <a:defRPr/>
            </a:pPr>
            <a:r>
              <a:rPr lang="en-US" dirty="0" smtClean="0"/>
              <a:t>Ambiguous recall intervals must be specified</a:t>
            </a:r>
          </a:p>
          <a:p>
            <a:pPr marL="1143000" lvl="2" eaLnBrk="1" fontAlgn="auto" hangingPunct="1">
              <a:spcAft>
                <a:spcPts val="0"/>
              </a:spcAft>
              <a:buFont typeface="Wingdings 2"/>
              <a:buChar char=""/>
              <a:defRPr/>
            </a:pPr>
            <a:r>
              <a:rPr lang="en-US" dirty="0" smtClean="0"/>
              <a:t>Preferences or relevance must be determined</a:t>
            </a:r>
          </a:p>
          <a:p>
            <a:pPr marL="742950" lvl="1" eaLnBrk="1" fontAlgn="auto" hangingPunct="1">
              <a:spcAft>
                <a:spcPts val="0"/>
              </a:spcAft>
              <a:buFontTx/>
              <a:buChar char="•"/>
              <a:defRPr/>
            </a:pPr>
            <a:r>
              <a:rPr lang="en-US" dirty="0" smtClean="0"/>
              <a:t>Independent interviewers (privacy and confidentiality)</a:t>
            </a:r>
          </a:p>
        </p:txBody>
      </p:sp>
      <p:sp>
        <p:nvSpPr>
          <p:cNvPr id="23557"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AEDB1D63-84F6-45EC-BA65-CD8214BD0165}"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2"/>
          <p:cNvSpPr>
            <a:spLocks noGrp="1" noChangeArrowheads="1"/>
          </p:cNvSpPr>
          <p:nvPr>
            <p:ph type="title"/>
          </p:nvPr>
        </p:nvSpPr>
        <p:spPr>
          <a:xfrm>
            <a:off x="304800" y="457200"/>
            <a:ext cx="8686800" cy="685800"/>
          </a:xfrm>
        </p:spPr>
        <p:txBody>
          <a:bodyPr/>
          <a:lstStyle/>
          <a:p>
            <a:pPr marL="169863" eaLnBrk="1" fontAlgn="auto" hangingPunct="1">
              <a:spcAft>
                <a:spcPts val="0"/>
              </a:spcAft>
              <a:defRPr/>
            </a:pPr>
            <a:r>
              <a:rPr lang="en-US" dirty="0" smtClean="0"/>
              <a:t>Conclusions</a:t>
            </a:r>
          </a:p>
        </p:txBody>
      </p:sp>
      <p:sp>
        <p:nvSpPr>
          <p:cNvPr id="24579" name="Rectangle 3"/>
          <p:cNvSpPr>
            <a:spLocks noGrp="1" noChangeArrowheads="1"/>
          </p:cNvSpPr>
          <p:nvPr>
            <p:ph idx="1"/>
          </p:nvPr>
        </p:nvSpPr>
        <p:spPr>
          <a:xfrm>
            <a:off x="457200" y="1358899"/>
            <a:ext cx="8420100" cy="5407025"/>
          </a:xfrm>
        </p:spPr>
        <p:txBody>
          <a:bodyPr>
            <a:normAutofit fontScale="85000" lnSpcReduction="10000"/>
          </a:bodyPr>
          <a:lstStyle/>
          <a:p>
            <a:pPr eaLnBrk="1" hangingPunct="1">
              <a:lnSpc>
                <a:spcPct val="130000"/>
              </a:lnSpc>
            </a:pPr>
            <a:r>
              <a:rPr lang="en-US" sz="2600" dirty="0" smtClean="0"/>
              <a:t>Problems encountered in cognitive interviews</a:t>
            </a:r>
          </a:p>
          <a:p>
            <a:pPr marL="1143000" lvl="2" eaLnBrk="1" hangingPunct="1">
              <a:lnSpc>
                <a:spcPct val="130000"/>
              </a:lnSpc>
            </a:pPr>
            <a:r>
              <a:rPr lang="en-US" sz="2600" dirty="0" err="1" smtClean="0"/>
              <a:t>QoL</a:t>
            </a:r>
            <a:r>
              <a:rPr lang="en-US" sz="2600" dirty="0" smtClean="0"/>
              <a:t>/satisfaction instrument may not work in VA population</a:t>
            </a:r>
          </a:p>
          <a:p>
            <a:pPr marL="1600200" lvl="3" indent="-228600" eaLnBrk="1" hangingPunct="1">
              <a:lnSpc>
                <a:spcPct val="130000"/>
              </a:lnSpc>
            </a:pPr>
            <a:r>
              <a:rPr lang="en-US" sz="2600" dirty="0" smtClean="0"/>
              <a:t>Interviewer effects</a:t>
            </a:r>
          </a:p>
          <a:p>
            <a:pPr marL="1600200" lvl="3" indent="-228600" eaLnBrk="1" hangingPunct="1">
              <a:lnSpc>
                <a:spcPct val="130000"/>
              </a:lnSpc>
            </a:pPr>
            <a:r>
              <a:rPr lang="en-US" sz="2600" dirty="0" smtClean="0"/>
              <a:t>Confidentiality issues</a:t>
            </a:r>
          </a:p>
          <a:p>
            <a:pPr marL="1600200" lvl="3" indent="-228600" eaLnBrk="1" hangingPunct="1">
              <a:lnSpc>
                <a:spcPct val="130000"/>
              </a:lnSpc>
            </a:pPr>
            <a:r>
              <a:rPr lang="en-US" sz="2600" dirty="0" smtClean="0"/>
              <a:t>Privacy of setting</a:t>
            </a:r>
          </a:p>
          <a:p>
            <a:pPr marL="1600200" lvl="3" indent="-228600" eaLnBrk="1" hangingPunct="1">
              <a:lnSpc>
                <a:spcPct val="130000"/>
              </a:lnSpc>
            </a:pPr>
            <a:r>
              <a:rPr lang="en-US" sz="2600" dirty="0" smtClean="0"/>
              <a:t>Items and scales did not perform well </a:t>
            </a:r>
          </a:p>
          <a:p>
            <a:pPr marL="1600200" lvl="3" indent="-228600" eaLnBrk="1" hangingPunct="1">
              <a:lnSpc>
                <a:spcPct val="130000"/>
              </a:lnSpc>
            </a:pPr>
            <a:r>
              <a:rPr lang="en-US" sz="2600" dirty="0" smtClean="0"/>
              <a:t>Requires major reworking </a:t>
            </a:r>
          </a:p>
          <a:p>
            <a:pPr eaLnBrk="1" hangingPunct="1">
              <a:lnSpc>
                <a:spcPct val="130000"/>
              </a:lnSpc>
            </a:pPr>
            <a:r>
              <a:rPr lang="en-US" sz="2600" dirty="0" smtClean="0"/>
              <a:t>Recommendations</a:t>
            </a:r>
          </a:p>
          <a:p>
            <a:pPr marL="1143000" lvl="2" eaLnBrk="1" hangingPunct="1">
              <a:lnSpc>
                <a:spcPct val="130000"/>
              </a:lnSpc>
            </a:pPr>
            <a:r>
              <a:rPr lang="en-US" sz="2600" dirty="0" smtClean="0"/>
              <a:t>Create stand-alone survey </a:t>
            </a:r>
          </a:p>
          <a:p>
            <a:pPr marL="1143000" lvl="2" eaLnBrk="1" hangingPunct="1">
              <a:lnSpc>
                <a:spcPct val="130000"/>
              </a:lnSpc>
            </a:pPr>
            <a:r>
              <a:rPr lang="en-US" sz="2600" dirty="0" smtClean="0"/>
              <a:t>Test in tandem with new NH CAHPS survey </a:t>
            </a:r>
          </a:p>
          <a:p>
            <a:pPr marL="1143000" lvl="2" eaLnBrk="1" hangingPunct="1">
              <a:lnSpc>
                <a:spcPct val="130000"/>
              </a:lnSpc>
            </a:pPr>
            <a:r>
              <a:rPr lang="en-US" sz="2600" dirty="0" smtClean="0"/>
              <a:t>Independent survey interviewers</a:t>
            </a:r>
          </a:p>
          <a:p>
            <a:pPr eaLnBrk="1" hangingPunct="1">
              <a:lnSpc>
                <a:spcPct val="130000"/>
              </a:lnSpc>
            </a:pPr>
            <a:endParaRPr lang="en-US" sz="1800" dirty="0" smtClean="0"/>
          </a:p>
        </p:txBody>
      </p:sp>
      <p:sp>
        <p:nvSpPr>
          <p:cNvPr id="24580" name="Date Placeholder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r>
              <a:rPr lang="en-US" smtClean="0"/>
              <a:t>2/9/2012</a:t>
            </a:r>
          </a:p>
        </p:txBody>
      </p:sp>
      <p:sp>
        <p:nvSpPr>
          <p:cNvPr id="24581"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F7DAA5DC-EF29-4B5C-905C-E26B7046D0FB}"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Grp="1" noChangeArrowheads="1"/>
          </p:cNvSpPr>
          <p:nvPr>
            <p:ph type="title"/>
          </p:nvPr>
        </p:nvSpPr>
        <p:spPr>
          <a:xfrm>
            <a:off x="243840" y="467359"/>
            <a:ext cx="8585200" cy="751841"/>
          </a:xfrm>
        </p:spPr>
        <p:txBody>
          <a:bodyPr/>
          <a:lstStyle/>
          <a:p>
            <a:pPr marL="115888" indent="-9525" eaLnBrk="1" hangingPunct="1">
              <a:defRPr/>
            </a:pPr>
            <a:r>
              <a:rPr lang="en-US" sz="4000" dirty="0" smtClean="0">
                <a:solidFill>
                  <a:schemeClr val="accent4"/>
                </a:solidFill>
              </a:rPr>
              <a:t>Resident Voice in Care Planning</a:t>
            </a:r>
          </a:p>
        </p:txBody>
      </p:sp>
      <p:sp>
        <p:nvSpPr>
          <p:cNvPr id="152580" name="Text Box 4"/>
          <p:cNvSpPr txBox="1">
            <a:spLocks noChangeArrowheads="1"/>
          </p:cNvSpPr>
          <p:nvPr/>
        </p:nvSpPr>
        <p:spPr bwMode="auto">
          <a:xfrm>
            <a:off x="457200" y="2078038"/>
            <a:ext cx="7781925" cy="3077766"/>
          </a:xfrm>
          <a:prstGeom prst="rect">
            <a:avLst/>
          </a:prstGeom>
          <a:noFill/>
          <a:ln w="9525" algn="ctr">
            <a:noFill/>
            <a:miter lim="800000"/>
            <a:headEnd/>
            <a:tailEnd/>
          </a:ln>
          <a:effectLst/>
        </p:spPr>
        <p:txBody>
          <a:bodyPr wrap="square">
            <a:spAutoFit/>
          </a:bodyPr>
          <a:lstStyle/>
          <a:p>
            <a:pPr>
              <a:defRPr/>
            </a:pPr>
            <a:r>
              <a:rPr lang="en-US" sz="2800" dirty="0">
                <a:solidFill>
                  <a:schemeClr val="accent4"/>
                </a:solidFill>
              </a:rPr>
              <a:t>Expressing </a:t>
            </a:r>
            <a:r>
              <a:rPr lang="en-US" sz="2800" dirty="0" smtClean="0">
                <a:solidFill>
                  <a:schemeClr val="accent4"/>
                </a:solidFill>
              </a:rPr>
              <a:t>Preferences (Mastery + Control)</a:t>
            </a:r>
            <a:endParaRPr lang="en-US" sz="2800" dirty="0">
              <a:solidFill>
                <a:schemeClr val="accent4"/>
              </a:solidFill>
            </a:endParaRPr>
          </a:p>
          <a:p>
            <a:pPr lvl="1">
              <a:defRPr/>
            </a:pPr>
            <a:endParaRPr lang="en-US" dirty="0">
              <a:solidFill>
                <a:schemeClr val="accent4"/>
              </a:solidFill>
              <a:sym typeface="Wingdings" pitchFamily="2" charset="2"/>
            </a:endParaRPr>
          </a:p>
          <a:p>
            <a:pPr lvl="1">
              <a:defRPr/>
            </a:pPr>
            <a:endParaRPr lang="en-US" dirty="0">
              <a:solidFill>
                <a:schemeClr val="accent4"/>
              </a:solidFill>
              <a:sym typeface="Wingdings" pitchFamily="2" charset="2"/>
            </a:endParaRPr>
          </a:p>
          <a:p>
            <a:pPr marL="971550" lvl="1" indent="-514350">
              <a:buFont typeface="+mj-lt"/>
              <a:buAutoNum type="arabicPeriod"/>
              <a:defRPr/>
            </a:pPr>
            <a:r>
              <a:rPr lang="en-US" sz="2400" dirty="0">
                <a:solidFill>
                  <a:schemeClr val="accent4"/>
                </a:solidFill>
                <a:sym typeface="Wingdings" pitchFamily="2" charset="2"/>
              </a:rPr>
              <a:t> Perception of Control</a:t>
            </a:r>
          </a:p>
          <a:p>
            <a:pPr marL="800100" lvl="1" indent="-342900">
              <a:buFont typeface="+mj-lt"/>
              <a:buAutoNum type="arabicPeriod"/>
              <a:defRPr/>
            </a:pPr>
            <a:endParaRPr lang="en-US" sz="1600" dirty="0">
              <a:solidFill>
                <a:schemeClr val="accent4"/>
              </a:solidFill>
              <a:sym typeface="Wingdings" pitchFamily="2" charset="2"/>
            </a:endParaRPr>
          </a:p>
          <a:p>
            <a:pPr marL="800100" lvl="1" indent="-342900">
              <a:buFont typeface="+mj-lt"/>
              <a:buAutoNum type="arabicPeriod"/>
              <a:defRPr/>
            </a:pPr>
            <a:endParaRPr lang="en-US" sz="1600" dirty="0">
              <a:solidFill>
                <a:schemeClr val="accent4"/>
              </a:solidFill>
              <a:sym typeface="Wingdings" pitchFamily="2" charset="2"/>
            </a:endParaRPr>
          </a:p>
          <a:p>
            <a:pPr marL="971550" lvl="1" indent="-514350">
              <a:buFont typeface="+mj-lt"/>
              <a:buAutoNum type="arabicPeriod"/>
              <a:defRPr/>
            </a:pPr>
            <a:r>
              <a:rPr lang="en-US" sz="2400" dirty="0">
                <a:solidFill>
                  <a:schemeClr val="accent4"/>
                </a:solidFill>
                <a:sym typeface="Wingdings" pitchFamily="2" charset="2"/>
              </a:rPr>
              <a:t> </a:t>
            </a:r>
            <a:r>
              <a:rPr lang="en-US" sz="2400" dirty="0">
                <a:solidFill>
                  <a:schemeClr val="accent4"/>
                </a:solidFill>
              </a:rPr>
              <a:t>Quality of Life </a:t>
            </a:r>
          </a:p>
          <a:p>
            <a:pPr>
              <a:defRPr/>
            </a:pPr>
            <a:endParaRPr lang="en-US" sz="2800" dirty="0">
              <a:effectLst>
                <a:outerShdw blurRad="38100" dist="38100" dir="2700000" algn="tl">
                  <a:srgbClr val="000000"/>
                </a:outerShdw>
              </a:effectLst>
              <a:sym typeface="Wingdings" pitchFamily="2" charset="2"/>
            </a:endParaRPr>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smtClean="0"/>
              <a:t>Agenda</a:t>
            </a:r>
            <a:endParaRPr/>
          </a:p>
        </p:txBody>
      </p:sp>
      <p:sp>
        <p:nvSpPr>
          <p:cNvPr id="14337" name="Content Placeholder 2"/>
          <p:cNvSpPr>
            <a:spLocks noGrp="1"/>
          </p:cNvSpPr>
          <p:nvPr>
            <p:ph idx="1"/>
          </p:nvPr>
        </p:nvSpPr>
        <p:spPr/>
        <p:txBody>
          <a:bodyPr>
            <a:normAutofit/>
          </a:bodyPr>
          <a:lstStyle/>
          <a:p>
            <a:pPr>
              <a:lnSpc>
                <a:spcPct val="200000"/>
              </a:lnSpc>
            </a:pPr>
            <a:r>
              <a:rPr lang="en-US" dirty="0" smtClean="0"/>
              <a:t>Abstract  #</a:t>
            </a:r>
            <a:r>
              <a:rPr lang="en-US" dirty="0" smtClean="0"/>
              <a:t>2</a:t>
            </a:r>
            <a:endParaRPr lang="en-US" dirty="0" smtClean="0"/>
          </a:p>
          <a:p>
            <a:pPr>
              <a:lnSpc>
                <a:spcPct val="200000"/>
              </a:lnSpc>
            </a:pPr>
            <a:r>
              <a:rPr lang="en-US" dirty="0" smtClean="0"/>
              <a:t>Process Evaluation/Cognitive Interviews</a:t>
            </a:r>
          </a:p>
          <a:p>
            <a:pPr>
              <a:lnSpc>
                <a:spcPct val="200000"/>
              </a:lnSpc>
            </a:pPr>
            <a:r>
              <a:rPr lang="en-US" dirty="0" smtClean="0"/>
              <a:t>Handouts</a:t>
            </a:r>
          </a:p>
          <a:p>
            <a:pPr>
              <a:lnSpc>
                <a:spcPct val="200000"/>
              </a:lnSpc>
            </a:pPr>
            <a:r>
              <a:rPr lang="en-US" dirty="0" smtClean="0"/>
              <a:t>Wrap</a:t>
            </a:r>
          </a:p>
        </p:txBody>
      </p:sp>
      <p:sp>
        <p:nvSpPr>
          <p:cNvPr id="4" name="Date Placeholder 3"/>
          <p:cNvSpPr>
            <a:spLocks noGrp="1"/>
          </p:cNvSpPr>
          <p:nvPr>
            <p:ph type="dt" sz="half" idx="10"/>
          </p:nvPr>
        </p:nvSpPr>
        <p:spPr/>
        <p:txBody>
          <a:bodyPr/>
          <a:lstStyle/>
          <a:p>
            <a:pPr>
              <a:defRPr/>
            </a:pPr>
            <a:fld id="{AAB00D26-7A02-47F3-8276-1206F18C33C4}" type="datetime1">
              <a:rPr lang="en-US" smtClean="0"/>
              <a:pPr>
                <a:defRPr/>
              </a:pPr>
              <a:t>1/11/2014</a:t>
            </a:fld>
            <a:endParaRPr lang="en-US"/>
          </a:p>
        </p:txBody>
      </p:sp>
      <p:sp>
        <p:nvSpPr>
          <p:cNvPr id="5" name="Slide Number Placeholder 4"/>
          <p:cNvSpPr>
            <a:spLocks noGrp="1"/>
          </p:cNvSpPr>
          <p:nvPr>
            <p:ph type="sldNum" sz="quarter" idx="12"/>
          </p:nvPr>
        </p:nvSpPr>
        <p:spPr/>
        <p:txBody>
          <a:bodyPr/>
          <a:lstStyle/>
          <a:p>
            <a:pPr>
              <a:defRPr/>
            </a:pPr>
            <a:fld id="{74D1D62C-AC77-4821-90EB-351568E6B944}"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92100" y="514350"/>
            <a:ext cx="8559800" cy="698500"/>
          </a:xfrm>
        </p:spPr>
        <p:txBody>
          <a:bodyPr>
            <a:normAutofit fontScale="90000"/>
          </a:bodyPr>
          <a:lstStyle/>
          <a:p>
            <a:pPr eaLnBrk="1" hangingPunct="1">
              <a:defRPr/>
            </a:pPr>
            <a:r>
              <a:rPr lang="en-US" sz="4000" dirty="0" smtClean="0">
                <a:solidFill>
                  <a:schemeClr val="accent4"/>
                </a:solidFill>
              </a:rPr>
              <a:t>Background</a:t>
            </a:r>
          </a:p>
        </p:txBody>
      </p:sp>
      <p:sp>
        <p:nvSpPr>
          <p:cNvPr id="26627" name="Rectangle 3"/>
          <p:cNvSpPr>
            <a:spLocks noGrp="1" noChangeArrowheads="1"/>
          </p:cNvSpPr>
          <p:nvPr>
            <p:ph idx="1"/>
          </p:nvPr>
        </p:nvSpPr>
        <p:spPr>
          <a:xfrm>
            <a:off x="533400" y="1228725"/>
            <a:ext cx="7772400" cy="4637088"/>
          </a:xfrm>
        </p:spPr>
        <p:txBody>
          <a:bodyPr/>
          <a:lstStyle/>
          <a:p>
            <a:pPr eaLnBrk="1" hangingPunct="1"/>
            <a:r>
              <a:rPr lang="en-US" sz="2800" smtClean="0"/>
              <a:t>MDS 2.0 </a:t>
            </a:r>
          </a:p>
          <a:p>
            <a:pPr eaLnBrk="1" hangingPunct="1"/>
            <a:r>
              <a:rPr lang="en-US" sz="2800" smtClean="0"/>
              <a:t>Proposed MDS 3.0 CR section </a:t>
            </a:r>
          </a:p>
          <a:p>
            <a:pPr eaLnBrk="1" hangingPunct="1"/>
            <a:r>
              <a:rPr lang="en-US" sz="2800" smtClean="0"/>
              <a:t>Joint CMS/VA MDS 3.0 Evaluation Study</a:t>
            </a:r>
          </a:p>
          <a:p>
            <a:pPr eaLnBrk="1" hangingPunct="1"/>
            <a:r>
              <a:rPr lang="en-US" sz="2800" smtClean="0"/>
              <a:t>Customary Routine (CR) section</a:t>
            </a:r>
          </a:p>
          <a:p>
            <a:pPr lvl="2" eaLnBrk="1" hangingPunct="1"/>
            <a:r>
              <a:rPr lang="en-US" sz="2800" smtClean="0"/>
              <a:t>Retrospective </a:t>
            </a:r>
          </a:p>
          <a:p>
            <a:pPr lvl="2" eaLnBrk="1" hangingPunct="1"/>
            <a:r>
              <a:rPr lang="en-US" sz="2800" smtClean="0"/>
              <a:t>20-item checklist</a:t>
            </a:r>
          </a:p>
          <a:p>
            <a:pPr lvl="2" eaLnBrk="1" hangingPunct="1"/>
            <a:r>
              <a:rPr lang="en-US" sz="2800" smtClean="0"/>
              <a:t>Direct interview endorsed</a:t>
            </a:r>
          </a:p>
          <a:p>
            <a:pPr lvl="2" eaLnBrk="1" hangingPunct="1"/>
            <a:r>
              <a:rPr lang="en-US" sz="2800" smtClean="0"/>
              <a:t>Assessed once </a:t>
            </a:r>
          </a:p>
          <a:p>
            <a:pPr eaLnBrk="1" hangingPunct="1"/>
            <a:r>
              <a:rPr lang="en-US" sz="2800" smtClean="0"/>
              <a:t>Stakeholder concerns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8763000" cy="1143000"/>
          </a:xfrm>
        </p:spPr>
        <p:txBody>
          <a:bodyPr>
            <a:normAutofit/>
          </a:bodyPr>
          <a:lstStyle/>
          <a:p>
            <a:pPr eaLnBrk="1" hangingPunct="1">
              <a:defRPr/>
            </a:pPr>
            <a:r>
              <a:rPr lang="en-US" sz="3200" dirty="0" smtClean="0">
                <a:solidFill>
                  <a:schemeClr val="accent4"/>
                </a:solidFill>
              </a:rPr>
              <a:t>24-Item Preference Assessment Tool (PAT)</a:t>
            </a:r>
          </a:p>
        </p:txBody>
      </p:sp>
      <p:grpSp>
        <p:nvGrpSpPr>
          <p:cNvPr id="2" name="Group 20"/>
          <p:cNvGrpSpPr>
            <a:grpSpLocks noChangeAspect="1"/>
          </p:cNvGrpSpPr>
          <p:nvPr/>
        </p:nvGrpSpPr>
        <p:grpSpPr bwMode="auto">
          <a:xfrm>
            <a:off x="935038" y="1598613"/>
            <a:ext cx="7389812" cy="4522787"/>
            <a:chOff x="2688" y="2101"/>
            <a:chExt cx="6739" cy="4779"/>
          </a:xfrm>
        </p:grpSpPr>
        <p:sp>
          <p:nvSpPr>
            <p:cNvPr id="27652" name="Rectangle 22"/>
            <p:cNvSpPr>
              <a:spLocks noChangeArrowheads="1"/>
            </p:cNvSpPr>
            <p:nvPr/>
          </p:nvSpPr>
          <p:spPr bwMode="auto">
            <a:xfrm>
              <a:off x="5227" y="2101"/>
              <a:ext cx="1800" cy="308"/>
            </a:xfrm>
            <a:prstGeom prst="rect">
              <a:avLst/>
            </a:prstGeom>
            <a:solidFill>
              <a:schemeClr val="bg1"/>
            </a:solidFill>
            <a:ln w="9525">
              <a:solidFill>
                <a:schemeClr val="bg1"/>
              </a:solidFill>
              <a:miter lim="800000"/>
              <a:headEnd/>
              <a:tailEnd/>
            </a:ln>
          </p:spPr>
          <p:txBody>
            <a:bodyPr/>
            <a:lstStyle/>
            <a:p>
              <a:r>
                <a:rPr lang="en-US" sz="1600"/>
                <a:t>Focus Groups</a:t>
              </a:r>
            </a:p>
          </p:txBody>
        </p:sp>
        <p:sp>
          <p:nvSpPr>
            <p:cNvPr id="27653" name="Rectangle 23"/>
            <p:cNvSpPr>
              <a:spLocks noChangeArrowheads="1"/>
            </p:cNvSpPr>
            <p:nvPr/>
          </p:nvSpPr>
          <p:spPr bwMode="auto">
            <a:xfrm>
              <a:off x="2688" y="2101"/>
              <a:ext cx="2239" cy="297"/>
            </a:xfrm>
            <a:prstGeom prst="rect">
              <a:avLst/>
            </a:prstGeom>
            <a:solidFill>
              <a:schemeClr val="bg1"/>
            </a:solidFill>
            <a:ln w="9525">
              <a:noFill/>
              <a:miter lim="800000"/>
              <a:headEnd/>
              <a:tailEnd/>
            </a:ln>
          </p:spPr>
          <p:txBody>
            <a:bodyPr/>
            <a:lstStyle/>
            <a:p>
              <a:r>
                <a:rPr lang="en-US" sz="1600" dirty="0"/>
                <a:t>Expert Validation Panel</a:t>
              </a:r>
            </a:p>
          </p:txBody>
        </p:sp>
        <p:sp>
          <p:nvSpPr>
            <p:cNvPr id="27654" name="Rectangle 24"/>
            <p:cNvSpPr>
              <a:spLocks noChangeArrowheads="1"/>
            </p:cNvSpPr>
            <p:nvPr/>
          </p:nvSpPr>
          <p:spPr bwMode="auto">
            <a:xfrm>
              <a:off x="7327" y="2101"/>
              <a:ext cx="2100" cy="308"/>
            </a:xfrm>
            <a:prstGeom prst="rect">
              <a:avLst/>
            </a:prstGeom>
            <a:solidFill>
              <a:schemeClr val="bg1"/>
            </a:solidFill>
            <a:ln w="9525">
              <a:noFill/>
              <a:miter lim="800000"/>
              <a:headEnd/>
              <a:tailEnd/>
            </a:ln>
          </p:spPr>
          <p:txBody>
            <a:bodyPr/>
            <a:lstStyle/>
            <a:p>
              <a:r>
                <a:rPr lang="en-US" sz="1600"/>
                <a:t>Environmental Scan</a:t>
              </a:r>
            </a:p>
          </p:txBody>
        </p:sp>
        <p:sp>
          <p:nvSpPr>
            <p:cNvPr id="27655" name="Rectangle 25"/>
            <p:cNvSpPr>
              <a:spLocks noChangeArrowheads="1"/>
            </p:cNvSpPr>
            <p:nvPr/>
          </p:nvSpPr>
          <p:spPr bwMode="auto">
            <a:xfrm>
              <a:off x="4927" y="2872"/>
              <a:ext cx="2400" cy="463"/>
            </a:xfrm>
            <a:prstGeom prst="rect">
              <a:avLst/>
            </a:prstGeom>
            <a:solidFill>
              <a:schemeClr val="bg1"/>
            </a:solidFill>
            <a:ln w="9525">
              <a:noFill/>
              <a:miter lim="800000"/>
              <a:headEnd/>
              <a:tailEnd/>
            </a:ln>
          </p:spPr>
          <p:txBody>
            <a:bodyPr/>
            <a:lstStyle/>
            <a:p>
              <a:r>
                <a:rPr lang="en-US" sz="1600"/>
                <a:t>516 Prospective Items</a:t>
              </a:r>
            </a:p>
          </p:txBody>
        </p:sp>
        <p:sp>
          <p:nvSpPr>
            <p:cNvPr id="27656" name="Rectangle 26"/>
            <p:cNvSpPr>
              <a:spLocks noChangeArrowheads="1"/>
            </p:cNvSpPr>
            <p:nvPr/>
          </p:nvSpPr>
          <p:spPr bwMode="auto">
            <a:xfrm>
              <a:off x="4927" y="3798"/>
              <a:ext cx="2400" cy="464"/>
            </a:xfrm>
            <a:prstGeom prst="rect">
              <a:avLst/>
            </a:prstGeom>
            <a:solidFill>
              <a:schemeClr val="bg1"/>
            </a:solidFill>
            <a:ln w="9525">
              <a:noFill/>
              <a:miter lim="800000"/>
              <a:headEnd/>
              <a:tailEnd/>
            </a:ln>
          </p:spPr>
          <p:txBody>
            <a:bodyPr/>
            <a:lstStyle/>
            <a:p>
              <a:r>
                <a:rPr lang="en-US" sz="1600"/>
                <a:t>Interdisciplinary Review</a:t>
              </a:r>
            </a:p>
          </p:txBody>
        </p:sp>
        <p:sp>
          <p:nvSpPr>
            <p:cNvPr id="27657" name="Rectangle 27"/>
            <p:cNvSpPr>
              <a:spLocks noChangeArrowheads="1"/>
            </p:cNvSpPr>
            <p:nvPr/>
          </p:nvSpPr>
          <p:spPr bwMode="auto">
            <a:xfrm>
              <a:off x="4927" y="4724"/>
              <a:ext cx="2400" cy="462"/>
            </a:xfrm>
            <a:prstGeom prst="rect">
              <a:avLst/>
            </a:prstGeom>
            <a:solidFill>
              <a:schemeClr val="bg1"/>
            </a:solidFill>
            <a:ln w="9525">
              <a:noFill/>
              <a:miter lim="800000"/>
              <a:headEnd/>
              <a:tailEnd/>
            </a:ln>
          </p:spPr>
          <p:txBody>
            <a:bodyPr/>
            <a:lstStyle/>
            <a:p>
              <a:r>
                <a:rPr lang="en-US" sz="1400"/>
                <a:t>Cognitive Interviews</a:t>
              </a:r>
            </a:p>
            <a:p>
              <a:r>
                <a:rPr lang="en-US" sz="1400"/>
                <a:t> (31 Prospective Items)</a:t>
              </a:r>
            </a:p>
          </p:txBody>
        </p:sp>
        <p:sp>
          <p:nvSpPr>
            <p:cNvPr id="27658" name="Rectangle 28"/>
            <p:cNvSpPr>
              <a:spLocks noChangeArrowheads="1"/>
            </p:cNvSpPr>
            <p:nvPr/>
          </p:nvSpPr>
          <p:spPr bwMode="auto">
            <a:xfrm>
              <a:off x="4927" y="5649"/>
              <a:ext cx="2400" cy="462"/>
            </a:xfrm>
            <a:prstGeom prst="rect">
              <a:avLst/>
            </a:prstGeom>
            <a:solidFill>
              <a:schemeClr val="bg1"/>
            </a:solidFill>
            <a:ln w="9525">
              <a:noFill/>
              <a:miter lim="800000"/>
              <a:headEnd/>
              <a:tailEnd/>
            </a:ln>
          </p:spPr>
          <p:txBody>
            <a:bodyPr/>
            <a:lstStyle/>
            <a:p>
              <a:r>
                <a:rPr lang="en-US" sz="1400"/>
                <a:t>Item Selection</a:t>
              </a:r>
            </a:p>
            <a:p>
              <a:r>
                <a:rPr lang="en-US" sz="1400"/>
                <a:t>(24 Prospective Items)</a:t>
              </a:r>
            </a:p>
            <a:p>
              <a:endParaRPr lang="en-US" sz="1400"/>
            </a:p>
          </p:txBody>
        </p:sp>
        <p:sp>
          <p:nvSpPr>
            <p:cNvPr id="27659" name="Rectangle 29"/>
            <p:cNvSpPr>
              <a:spLocks noChangeArrowheads="1"/>
            </p:cNvSpPr>
            <p:nvPr/>
          </p:nvSpPr>
          <p:spPr bwMode="auto">
            <a:xfrm>
              <a:off x="4927" y="6421"/>
              <a:ext cx="2400" cy="459"/>
            </a:xfrm>
            <a:prstGeom prst="rect">
              <a:avLst/>
            </a:prstGeom>
            <a:solidFill>
              <a:schemeClr val="bg1"/>
            </a:solidFill>
            <a:ln w="9525">
              <a:noFill/>
              <a:miter lim="800000"/>
              <a:headEnd/>
              <a:tailEnd/>
            </a:ln>
          </p:spPr>
          <p:txBody>
            <a:bodyPr/>
            <a:lstStyle/>
            <a:p>
              <a:r>
                <a:rPr lang="en-US" sz="1600"/>
                <a:t>Pilot Testing</a:t>
              </a:r>
            </a:p>
          </p:txBody>
        </p:sp>
        <p:sp>
          <p:nvSpPr>
            <p:cNvPr id="27660" name="Line 30"/>
            <p:cNvSpPr>
              <a:spLocks noChangeShapeType="1"/>
            </p:cNvSpPr>
            <p:nvPr/>
          </p:nvSpPr>
          <p:spPr bwMode="auto">
            <a:xfrm>
              <a:off x="3877" y="2409"/>
              <a:ext cx="2250" cy="463"/>
            </a:xfrm>
            <a:prstGeom prst="line">
              <a:avLst/>
            </a:prstGeom>
            <a:noFill/>
            <a:ln w="9525">
              <a:solidFill>
                <a:schemeClr val="tx1"/>
              </a:solidFill>
              <a:round/>
              <a:headEnd/>
              <a:tailEnd type="triangle" w="med" len="med"/>
            </a:ln>
          </p:spPr>
          <p:txBody>
            <a:bodyPr/>
            <a:lstStyle/>
            <a:p>
              <a:endParaRPr lang="en-US"/>
            </a:p>
          </p:txBody>
        </p:sp>
        <p:sp>
          <p:nvSpPr>
            <p:cNvPr id="27661" name="Line 31"/>
            <p:cNvSpPr>
              <a:spLocks noChangeShapeType="1"/>
            </p:cNvSpPr>
            <p:nvPr/>
          </p:nvSpPr>
          <p:spPr bwMode="auto">
            <a:xfrm>
              <a:off x="6127" y="2409"/>
              <a:ext cx="0" cy="463"/>
            </a:xfrm>
            <a:prstGeom prst="line">
              <a:avLst/>
            </a:prstGeom>
            <a:noFill/>
            <a:ln w="9525">
              <a:solidFill>
                <a:schemeClr val="tx1"/>
              </a:solidFill>
              <a:round/>
              <a:headEnd/>
              <a:tailEnd type="triangle" w="med" len="med"/>
            </a:ln>
          </p:spPr>
          <p:txBody>
            <a:bodyPr/>
            <a:lstStyle/>
            <a:p>
              <a:endParaRPr lang="en-US"/>
            </a:p>
          </p:txBody>
        </p:sp>
        <p:sp>
          <p:nvSpPr>
            <p:cNvPr id="27662" name="Line 32"/>
            <p:cNvSpPr>
              <a:spLocks noChangeShapeType="1"/>
            </p:cNvSpPr>
            <p:nvPr/>
          </p:nvSpPr>
          <p:spPr bwMode="auto">
            <a:xfrm flipH="1">
              <a:off x="6127" y="2409"/>
              <a:ext cx="2100" cy="463"/>
            </a:xfrm>
            <a:prstGeom prst="line">
              <a:avLst/>
            </a:prstGeom>
            <a:noFill/>
            <a:ln w="9525">
              <a:solidFill>
                <a:schemeClr val="tx1"/>
              </a:solidFill>
              <a:round/>
              <a:headEnd/>
              <a:tailEnd type="triangle" w="med" len="med"/>
            </a:ln>
          </p:spPr>
          <p:txBody>
            <a:bodyPr/>
            <a:lstStyle/>
            <a:p>
              <a:endParaRPr lang="en-US"/>
            </a:p>
          </p:txBody>
        </p:sp>
        <p:sp>
          <p:nvSpPr>
            <p:cNvPr id="27663" name="Line 33"/>
            <p:cNvSpPr>
              <a:spLocks noChangeShapeType="1"/>
            </p:cNvSpPr>
            <p:nvPr/>
          </p:nvSpPr>
          <p:spPr bwMode="auto">
            <a:xfrm>
              <a:off x="6127" y="6112"/>
              <a:ext cx="0" cy="309"/>
            </a:xfrm>
            <a:prstGeom prst="line">
              <a:avLst/>
            </a:prstGeom>
            <a:noFill/>
            <a:ln w="9525">
              <a:solidFill>
                <a:schemeClr val="tx1"/>
              </a:solidFill>
              <a:round/>
              <a:headEnd/>
              <a:tailEnd type="triangle" w="med" len="med"/>
            </a:ln>
          </p:spPr>
          <p:txBody>
            <a:bodyPr/>
            <a:lstStyle/>
            <a:p>
              <a:endParaRPr lang="en-US"/>
            </a:p>
          </p:txBody>
        </p:sp>
        <p:sp>
          <p:nvSpPr>
            <p:cNvPr id="27664" name="Line 34"/>
            <p:cNvSpPr>
              <a:spLocks noChangeShapeType="1"/>
            </p:cNvSpPr>
            <p:nvPr/>
          </p:nvSpPr>
          <p:spPr bwMode="auto">
            <a:xfrm>
              <a:off x="6127" y="4261"/>
              <a:ext cx="0" cy="463"/>
            </a:xfrm>
            <a:prstGeom prst="line">
              <a:avLst/>
            </a:prstGeom>
            <a:noFill/>
            <a:ln w="9525">
              <a:solidFill>
                <a:schemeClr val="tx1"/>
              </a:solidFill>
              <a:round/>
              <a:headEnd type="triangle" w="med" len="med"/>
              <a:tailEnd type="triangle" w="med" len="med"/>
            </a:ln>
          </p:spPr>
          <p:txBody>
            <a:bodyPr/>
            <a:lstStyle/>
            <a:p>
              <a:endParaRPr lang="en-US"/>
            </a:p>
          </p:txBody>
        </p:sp>
        <p:sp>
          <p:nvSpPr>
            <p:cNvPr id="27665" name="Line 35"/>
            <p:cNvSpPr>
              <a:spLocks noChangeShapeType="1"/>
            </p:cNvSpPr>
            <p:nvPr/>
          </p:nvSpPr>
          <p:spPr bwMode="auto">
            <a:xfrm>
              <a:off x="6127" y="5187"/>
              <a:ext cx="0" cy="462"/>
            </a:xfrm>
            <a:prstGeom prst="line">
              <a:avLst/>
            </a:prstGeom>
            <a:noFill/>
            <a:ln w="9525">
              <a:solidFill>
                <a:schemeClr val="tx1"/>
              </a:solidFill>
              <a:round/>
              <a:headEnd type="triangle" w="med" len="med"/>
              <a:tailEnd type="triangle" w="med" len="med"/>
            </a:ln>
          </p:spPr>
          <p:txBody>
            <a:bodyPr/>
            <a:lstStyle/>
            <a:p>
              <a:endParaRPr lang="en-US"/>
            </a:p>
          </p:txBody>
        </p:sp>
        <p:sp>
          <p:nvSpPr>
            <p:cNvPr id="27666" name="Line 36"/>
            <p:cNvSpPr>
              <a:spLocks noChangeShapeType="1"/>
            </p:cNvSpPr>
            <p:nvPr/>
          </p:nvSpPr>
          <p:spPr bwMode="auto">
            <a:xfrm>
              <a:off x="6127" y="3335"/>
              <a:ext cx="0" cy="463"/>
            </a:xfrm>
            <a:prstGeom prst="line">
              <a:avLst/>
            </a:prstGeom>
            <a:noFill/>
            <a:ln w="9525">
              <a:solidFill>
                <a:schemeClr val="tx1"/>
              </a:solidFill>
              <a:round/>
              <a:headEnd type="triangle" w="med" len="me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4"/>
          <p:cNvSpPr>
            <a:spLocks noGrp="1" noChangeArrowheads="1"/>
          </p:cNvSpPr>
          <p:nvPr>
            <p:ph type="title"/>
          </p:nvPr>
        </p:nvSpPr>
        <p:spPr>
          <a:xfrm>
            <a:off x="304800" y="609600"/>
            <a:ext cx="8610600" cy="533400"/>
          </a:xfrm>
        </p:spPr>
        <p:txBody>
          <a:bodyPr>
            <a:normAutofit fontScale="90000"/>
          </a:bodyPr>
          <a:lstStyle/>
          <a:p>
            <a:pPr eaLnBrk="1" hangingPunct="1">
              <a:defRPr/>
            </a:pPr>
            <a:r>
              <a:rPr lang="en-US" sz="3200" dirty="0" smtClean="0"/>
              <a:t>Preference Items and Response Options</a:t>
            </a:r>
          </a:p>
        </p:txBody>
      </p:sp>
      <p:sp>
        <p:nvSpPr>
          <p:cNvPr id="28674" name="Rectangle 3"/>
          <p:cNvSpPr>
            <a:spLocks noGrp="1" noChangeArrowheads="1"/>
          </p:cNvSpPr>
          <p:nvPr>
            <p:ph idx="1"/>
          </p:nvPr>
        </p:nvSpPr>
        <p:spPr>
          <a:xfrm>
            <a:off x="457200" y="1600200"/>
            <a:ext cx="8153400" cy="4114800"/>
          </a:xfrm>
        </p:spPr>
        <p:txBody>
          <a:bodyPr/>
          <a:lstStyle/>
          <a:p>
            <a:pPr eaLnBrk="1" hangingPunct="1">
              <a:buFont typeface="Wingdings" pitchFamily="2" charset="2"/>
              <a:buNone/>
            </a:pPr>
            <a:r>
              <a:rPr lang="en-US" sz="2000" i="1" dirty="0" smtClean="0"/>
              <a:t>While you are at the nursing home, how important is it to you:</a:t>
            </a:r>
          </a:p>
          <a:p>
            <a:pPr eaLnBrk="1" hangingPunct="1"/>
            <a:r>
              <a:rPr lang="en-US" sz="2000" dirty="0" smtClean="0"/>
              <a:t>To do things with groups of people? </a:t>
            </a:r>
          </a:p>
          <a:p>
            <a:pPr eaLnBrk="1" hangingPunct="1"/>
            <a:r>
              <a:rPr lang="en-US" sz="2000" dirty="0" smtClean="0"/>
              <a:t>To choose between a tub-bath, shower, bed bath, or sponge bath?</a:t>
            </a:r>
          </a:p>
          <a:p>
            <a:pPr eaLnBrk="1" hangingPunct="1"/>
            <a:r>
              <a:rPr lang="en-US" sz="2000" dirty="0" smtClean="0"/>
              <a:t>To be able to use the phone in private?</a:t>
            </a:r>
          </a:p>
          <a:p>
            <a:pPr eaLnBrk="1" hangingPunct="1">
              <a:buFont typeface="Wingdings" pitchFamily="2" charset="2"/>
              <a:buNone/>
            </a:pPr>
            <a:r>
              <a:rPr lang="en-US" sz="2400" dirty="0" smtClean="0"/>
              <a:t>                       </a:t>
            </a:r>
            <a:r>
              <a:rPr lang="en-US" sz="2400" dirty="0" smtClean="0">
                <a:solidFill>
                  <a:schemeClr val="accent3"/>
                </a:solidFill>
              </a:rPr>
              <a:t>Response Options:</a:t>
            </a:r>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
        <p:nvSpPr>
          <p:cNvPr id="129029" name="Text Box 5"/>
          <p:cNvSpPr txBox="1">
            <a:spLocks noChangeArrowheads="1"/>
          </p:cNvSpPr>
          <p:nvPr/>
        </p:nvSpPr>
        <p:spPr bwMode="auto">
          <a:xfrm>
            <a:off x="2286000" y="3505200"/>
            <a:ext cx="5567363" cy="1631216"/>
          </a:xfrm>
          <a:prstGeom prst="rect">
            <a:avLst/>
          </a:prstGeom>
          <a:noFill/>
          <a:ln w="9525" algn="ctr">
            <a:noFill/>
            <a:miter lim="800000"/>
            <a:headEnd/>
            <a:tailEnd/>
          </a:ln>
          <a:effectLst/>
        </p:spPr>
        <p:txBody>
          <a:bodyPr>
            <a:spAutoFit/>
          </a:bodyPr>
          <a:lstStyle/>
          <a:p>
            <a:pPr marL="914400" indent="-914400">
              <a:defRPr/>
            </a:pPr>
            <a:r>
              <a:rPr lang="en-US" dirty="0">
                <a:solidFill>
                  <a:schemeClr val="accent2"/>
                </a:solidFill>
              </a:rPr>
              <a:t>■	</a:t>
            </a:r>
            <a:r>
              <a:rPr lang="en-US" sz="2000" dirty="0">
                <a:solidFill>
                  <a:schemeClr val="accent2"/>
                </a:solidFill>
              </a:rPr>
              <a:t>Very Important</a:t>
            </a:r>
          </a:p>
          <a:p>
            <a:pPr marL="914400" indent="-914400">
              <a:defRPr/>
            </a:pPr>
            <a:r>
              <a:rPr lang="en-US" dirty="0">
                <a:solidFill>
                  <a:schemeClr val="accent2"/>
                </a:solidFill>
              </a:rPr>
              <a:t>■ </a:t>
            </a:r>
            <a:r>
              <a:rPr lang="en-US" sz="2000" dirty="0">
                <a:solidFill>
                  <a:schemeClr val="accent2"/>
                </a:solidFill>
              </a:rPr>
              <a:t>	Somewhat Important</a:t>
            </a:r>
          </a:p>
          <a:p>
            <a:pPr marL="914400" indent="-914400">
              <a:defRPr/>
            </a:pPr>
            <a:r>
              <a:rPr lang="en-US" dirty="0">
                <a:solidFill>
                  <a:schemeClr val="accent2"/>
                </a:solidFill>
              </a:rPr>
              <a:t>■ </a:t>
            </a:r>
            <a:r>
              <a:rPr lang="en-US" sz="2000" dirty="0">
                <a:solidFill>
                  <a:schemeClr val="accent2"/>
                </a:solidFill>
              </a:rPr>
              <a:t>	Not Important</a:t>
            </a:r>
          </a:p>
          <a:p>
            <a:pPr marL="914400" indent="-914400">
              <a:defRPr/>
            </a:pPr>
            <a:r>
              <a:rPr lang="en-US" dirty="0">
                <a:solidFill>
                  <a:schemeClr val="accent2"/>
                </a:solidFill>
              </a:rPr>
              <a:t>■ </a:t>
            </a:r>
            <a:r>
              <a:rPr lang="en-US" sz="2000" dirty="0">
                <a:solidFill>
                  <a:schemeClr val="accent2"/>
                </a:solidFill>
              </a:rPr>
              <a:t>	Important, But Can’t Do/No Choice</a:t>
            </a:r>
          </a:p>
          <a:p>
            <a:pPr>
              <a:defRPr/>
            </a:pPr>
            <a:endParaRPr lang="en-US"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43"/>
          <p:cNvSpPr>
            <a:spLocks noGrp="1" noChangeArrowheads="1"/>
          </p:cNvSpPr>
          <p:nvPr>
            <p:ph type="title"/>
          </p:nvPr>
        </p:nvSpPr>
        <p:spPr>
          <a:xfrm>
            <a:off x="457200" y="609600"/>
            <a:ext cx="8458200" cy="457200"/>
          </a:xfrm>
        </p:spPr>
        <p:txBody>
          <a:bodyPr>
            <a:normAutofit fontScale="90000"/>
          </a:bodyPr>
          <a:lstStyle/>
          <a:p>
            <a:pPr eaLnBrk="1" hangingPunct="1">
              <a:defRPr/>
            </a:pPr>
            <a:r>
              <a:rPr lang="en-US" sz="4000" dirty="0" smtClean="0">
                <a:solidFill>
                  <a:schemeClr val="accent3"/>
                </a:solidFill>
              </a:rPr>
              <a:t>Quality of Life Domains</a:t>
            </a:r>
          </a:p>
        </p:txBody>
      </p:sp>
      <p:graphicFrame>
        <p:nvGraphicFramePr>
          <p:cNvPr id="117904" name="Group 144"/>
          <p:cNvGraphicFramePr>
            <a:graphicFrameLocks noGrp="1"/>
          </p:cNvGraphicFramePr>
          <p:nvPr>
            <p:ph type="dgm" idx="1"/>
          </p:nvPr>
        </p:nvGraphicFramePr>
        <p:xfrm>
          <a:off x="685800" y="1692275"/>
          <a:ext cx="8043863" cy="4239895"/>
        </p:xfrm>
        <a:graphic>
          <a:graphicData uri="http://schemas.openxmlformats.org/drawingml/2006/table">
            <a:tbl>
              <a:tblPr/>
              <a:tblGrid>
                <a:gridCol w="3926641"/>
                <a:gridCol w="4117222"/>
              </a:tblGrid>
              <a:tr h="5143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1" u="none" strike="noStrike" cap="none" normalizeH="0" baseline="0" dirty="0" smtClean="0">
                          <a:ln>
                            <a:noFill/>
                          </a:ln>
                          <a:solidFill>
                            <a:schemeClr val="accent3"/>
                          </a:solidFill>
                          <a:effectLst/>
                          <a:latin typeface="Times New Roman" pitchFamily="18" charset="0"/>
                        </a:rPr>
                        <a:t>Domain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1" u="none" strike="noStrike" cap="none" normalizeH="0" baseline="0" smtClean="0">
                          <a:ln>
                            <a:noFill/>
                          </a:ln>
                          <a:solidFill>
                            <a:schemeClr val="accent3"/>
                          </a:solidFill>
                          <a:effectLst/>
                          <a:latin typeface="Times New Roman" pitchFamily="18" charset="0"/>
                        </a:rPr>
                        <a:t>Number of Items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dirty="0" smtClean="0">
                          <a:ln>
                            <a:noFill/>
                          </a:ln>
                          <a:solidFill>
                            <a:schemeClr val="accent3"/>
                          </a:solidFill>
                          <a:effectLst/>
                          <a:latin typeface="Times New Roman" pitchFamily="18" charset="0"/>
                        </a:rPr>
                        <a:t>Meaningful Activities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Autonomy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Food Enjoyment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Spiritual Well-being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Privacy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Security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97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Functional Competence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400" b="1" i="0" u="none" strike="noStrike" cap="none" normalizeH="0" baseline="0" smtClean="0">
                          <a:ln>
                            <a:noFill/>
                          </a:ln>
                          <a:solidFill>
                            <a:schemeClr val="accent3"/>
                          </a:solidFill>
                          <a:effectLst/>
                          <a:latin typeface="Times New Roman" pitchFamily="18"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85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1" u="none" strike="noStrike" cap="none" normalizeH="0" baseline="0" smtClean="0">
                          <a:ln>
                            <a:noFill/>
                          </a:ln>
                          <a:solidFill>
                            <a:schemeClr val="accent3"/>
                          </a:solidFill>
                          <a:effectLst/>
                          <a:latin typeface="Times New Roman" pitchFamily="18"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en-US" sz="2800" b="1" i="1" u="none" strike="noStrike" cap="none" normalizeH="0" baseline="0" dirty="0" smtClean="0">
                          <a:ln>
                            <a:noFill/>
                          </a:ln>
                          <a:solidFill>
                            <a:schemeClr val="accent3"/>
                          </a:solidFill>
                          <a:effectLst/>
                          <a:latin typeface="Times New Roman" pitchFamily="18"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31" name="Text Box 137"/>
          <p:cNvSpPr txBox="1">
            <a:spLocks noChangeArrowheads="1"/>
          </p:cNvSpPr>
          <p:nvPr/>
        </p:nvSpPr>
        <p:spPr bwMode="auto">
          <a:xfrm>
            <a:off x="1203325" y="2479675"/>
            <a:ext cx="184150" cy="457200"/>
          </a:xfrm>
          <a:prstGeom prst="rect">
            <a:avLst/>
          </a:prstGeom>
          <a:noFill/>
          <a:ln w="9525" algn="ctr">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686800" cy="685800"/>
          </a:xfrm>
        </p:spPr>
        <p:txBody>
          <a:bodyPr/>
          <a:lstStyle/>
          <a:p>
            <a:pPr eaLnBrk="1" hangingPunct="1">
              <a:defRPr/>
            </a:pPr>
            <a:r>
              <a:rPr lang="en-US" dirty="0" smtClean="0">
                <a:solidFill>
                  <a:schemeClr val="accent3"/>
                </a:solidFill>
              </a:rPr>
              <a:t>Long and Short-term Reliability</a:t>
            </a:r>
          </a:p>
        </p:txBody>
      </p:sp>
      <p:sp>
        <p:nvSpPr>
          <p:cNvPr id="30723" name="Rectangle 3"/>
          <p:cNvSpPr>
            <a:spLocks noGrp="1" noChangeArrowheads="1"/>
          </p:cNvSpPr>
          <p:nvPr>
            <p:ph idx="1"/>
          </p:nvPr>
        </p:nvSpPr>
        <p:spPr>
          <a:xfrm>
            <a:off x="457200" y="1697038"/>
            <a:ext cx="8162925" cy="4754562"/>
          </a:xfrm>
        </p:spPr>
        <p:txBody>
          <a:bodyPr/>
          <a:lstStyle/>
          <a:p>
            <a:pPr eaLnBrk="1" hangingPunct="1">
              <a:lnSpc>
                <a:spcPct val="80000"/>
              </a:lnSpc>
              <a:buFont typeface="Wingdings" pitchFamily="2" charset="2"/>
              <a:buNone/>
            </a:pPr>
            <a:r>
              <a:rPr lang="en-US" sz="2400" b="1" i="1" dirty="0" smtClean="0"/>
              <a:t>While you are here at the NH, how important is it to you to:</a:t>
            </a:r>
          </a:p>
          <a:p>
            <a:pPr lvl="2" eaLnBrk="1" hangingPunct="1"/>
            <a:r>
              <a:rPr lang="en-US" sz="2000" dirty="0" smtClean="0"/>
              <a:t>Have books, newspapers and magazines to read?</a:t>
            </a:r>
          </a:p>
          <a:p>
            <a:pPr lvl="2" eaLnBrk="1" hangingPunct="1"/>
            <a:r>
              <a:rPr lang="en-US" sz="2000" dirty="0" smtClean="0"/>
              <a:t>Do things with groups of people?</a:t>
            </a:r>
          </a:p>
          <a:p>
            <a:pPr lvl="2" eaLnBrk="1" hangingPunct="1"/>
            <a:r>
              <a:rPr lang="en-US" sz="2000" dirty="0" smtClean="0"/>
              <a:t>To do your favorite activities or hobbies?</a:t>
            </a:r>
          </a:p>
          <a:p>
            <a:pPr lvl="2" eaLnBrk="1" hangingPunct="1"/>
            <a:r>
              <a:rPr lang="en-US" sz="2000" dirty="0" smtClean="0"/>
              <a:t>To choose between a tub-bath, shower, bed bath, or sponge bath?</a:t>
            </a:r>
          </a:p>
          <a:p>
            <a:pPr lvl="2" eaLnBrk="1" hangingPunct="1"/>
            <a:r>
              <a:rPr lang="en-US" sz="2000" dirty="0" smtClean="0"/>
              <a:t>To use tobacco products?</a:t>
            </a:r>
          </a:p>
          <a:p>
            <a:pPr lvl="2" eaLnBrk="1" hangingPunct="1"/>
            <a:r>
              <a:rPr lang="en-US" sz="2000" dirty="0" smtClean="0"/>
              <a:t>To be offered an alcoholic beverage on occasion?</a:t>
            </a:r>
          </a:p>
          <a:p>
            <a:pPr lvl="2" eaLnBrk="1" hangingPunct="1"/>
            <a:r>
              <a:rPr lang="en-US" sz="2000" dirty="0" smtClean="0"/>
              <a:t>To participate in religious services or practices?</a:t>
            </a:r>
          </a:p>
          <a:p>
            <a:pPr lvl="2" eaLnBrk="1" hangingPunct="1"/>
            <a:r>
              <a:rPr lang="en-US" sz="2000" dirty="0" smtClean="0"/>
              <a:t>To be able to use the phone in private?</a:t>
            </a:r>
          </a:p>
          <a:p>
            <a:pPr lvl="2" eaLnBrk="1" hangingPunct="1"/>
            <a:r>
              <a:rPr lang="en-US" sz="2000" dirty="0" smtClean="0"/>
              <a:t>To have a private space when family or friends visit?</a:t>
            </a:r>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457200"/>
            <a:ext cx="7772400" cy="762000"/>
          </a:xfrm>
        </p:spPr>
        <p:txBody>
          <a:bodyPr/>
          <a:lstStyle/>
          <a:p>
            <a:pPr eaLnBrk="1" hangingPunct="1">
              <a:defRPr/>
            </a:pPr>
            <a:r>
              <a:rPr lang="en-US" dirty="0" smtClean="0"/>
              <a:t>Limitations</a:t>
            </a:r>
          </a:p>
        </p:txBody>
      </p:sp>
      <p:sp>
        <p:nvSpPr>
          <p:cNvPr id="31747" name="Rectangle 3"/>
          <p:cNvSpPr>
            <a:spLocks noGrp="1" noChangeArrowheads="1"/>
          </p:cNvSpPr>
          <p:nvPr>
            <p:ph idx="1"/>
          </p:nvPr>
        </p:nvSpPr>
        <p:spPr>
          <a:xfrm>
            <a:off x="533400" y="990600"/>
            <a:ext cx="8001000" cy="4114800"/>
          </a:xfrm>
        </p:spPr>
        <p:txBody>
          <a:bodyPr/>
          <a:lstStyle/>
          <a:p>
            <a:pPr eaLnBrk="1" hangingPunct="1"/>
            <a:endParaRPr lang="en-US" dirty="0" smtClean="0"/>
          </a:p>
          <a:p>
            <a:pPr eaLnBrk="1" hangingPunct="1"/>
            <a:r>
              <a:rPr lang="en-US" dirty="0" smtClean="0"/>
              <a:t>2 VA Nursing Homes</a:t>
            </a:r>
          </a:p>
          <a:p>
            <a:pPr lvl="1" eaLnBrk="1" hangingPunct="1"/>
            <a:r>
              <a:rPr lang="en-US" dirty="0" smtClean="0"/>
              <a:t>Generalizable?</a:t>
            </a:r>
          </a:p>
          <a:p>
            <a:pPr eaLnBrk="1" hangingPunct="1"/>
            <a:r>
              <a:rPr lang="en-US" dirty="0" smtClean="0"/>
              <a:t>Sample Size</a:t>
            </a:r>
          </a:p>
          <a:p>
            <a:pPr lvl="1" eaLnBrk="1" hangingPunct="1"/>
            <a:r>
              <a:rPr lang="en-US" dirty="0" smtClean="0"/>
              <a:t>Reliable gender differences?</a:t>
            </a:r>
          </a:p>
          <a:p>
            <a:pPr lvl="1" eaLnBrk="1" hangingPunct="1"/>
            <a:r>
              <a:rPr lang="en-US" dirty="0" smtClean="0"/>
              <a:t>Reliable age differences?</a:t>
            </a:r>
          </a:p>
          <a:p>
            <a:pPr lvl="1" eaLnBrk="1" hangingPunct="1"/>
            <a:r>
              <a:rPr lang="en-US" dirty="0" smtClean="0"/>
              <a:t>Reliable cultural differences?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Implications</a:t>
            </a:r>
          </a:p>
        </p:txBody>
      </p:sp>
      <p:sp>
        <p:nvSpPr>
          <p:cNvPr id="32771" name="Rectangle 3"/>
          <p:cNvSpPr>
            <a:spLocks noGrp="1" noChangeArrowheads="1"/>
          </p:cNvSpPr>
          <p:nvPr>
            <p:ph idx="1"/>
          </p:nvPr>
        </p:nvSpPr>
        <p:spPr>
          <a:xfrm>
            <a:off x="457200" y="1676400"/>
            <a:ext cx="8382000" cy="4114800"/>
          </a:xfrm>
        </p:spPr>
        <p:txBody>
          <a:bodyPr/>
          <a:lstStyle/>
          <a:p>
            <a:pPr eaLnBrk="1" hangingPunct="1">
              <a:lnSpc>
                <a:spcPct val="90000"/>
              </a:lnSpc>
            </a:pPr>
            <a:r>
              <a:rPr lang="en-US" dirty="0" smtClean="0"/>
              <a:t>Most items reliable over period of days</a:t>
            </a:r>
          </a:p>
          <a:p>
            <a:pPr eaLnBrk="1" hangingPunct="1">
              <a:lnSpc>
                <a:spcPct val="90000"/>
              </a:lnSpc>
            </a:pPr>
            <a:r>
              <a:rPr lang="en-US" dirty="0" smtClean="0"/>
              <a:t>But…</a:t>
            </a:r>
          </a:p>
          <a:p>
            <a:pPr lvl="1" eaLnBrk="1" hangingPunct="1">
              <a:lnSpc>
                <a:spcPct val="90000"/>
              </a:lnSpc>
            </a:pPr>
            <a:r>
              <a:rPr lang="en-US" dirty="0" smtClean="0"/>
              <a:t>Far fewer proved reliable over period of months</a:t>
            </a:r>
          </a:p>
          <a:p>
            <a:pPr lvl="2" eaLnBrk="1" hangingPunct="1">
              <a:lnSpc>
                <a:spcPct val="90000"/>
              </a:lnSpc>
            </a:pPr>
            <a:r>
              <a:rPr lang="en-US" dirty="0" smtClean="0"/>
              <a:t>Preferences need to be assessed on a regular basis</a:t>
            </a:r>
          </a:p>
          <a:p>
            <a:pPr eaLnBrk="1" hangingPunct="1">
              <a:lnSpc>
                <a:spcPct val="90000"/>
              </a:lnSpc>
            </a:pPr>
            <a:r>
              <a:rPr lang="en-US" dirty="0" smtClean="0"/>
              <a:t>And…</a:t>
            </a:r>
          </a:p>
          <a:p>
            <a:pPr lvl="1" eaLnBrk="1" hangingPunct="1">
              <a:lnSpc>
                <a:spcPct val="90000"/>
              </a:lnSpc>
            </a:pPr>
            <a:r>
              <a:rPr lang="en-US" dirty="0" smtClean="0"/>
              <a:t>Some preferences may be more resistant to change</a:t>
            </a:r>
          </a:p>
          <a:p>
            <a:pPr eaLnBrk="1" hangingPunct="1">
              <a:lnSpc>
                <a:spcPct val="90000"/>
              </a:lnSpc>
            </a:pPr>
            <a:endParaRPr lang="en-US" dirty="0" smtClean="0"/>
          </a:p>
          <a:p>
            <a:pPr lvl="1" eaLnBrk="1" hangingPunct="1">
              <a:lnSpc>
                <a:spcPct val="90000"/>
              </a:lnSpc>
              <a:buFont typeface="Wingdings" pitchFamily="2" charset="2"/>
              <a:buNone/>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Next Steps</a:t>
            </a:r>
          </a:p>
        </p:txBody>
      </p:sp>
      <p:sp>
        <p:nvSpPr>
          <p:cNvPr id="33795" name="Rectangle 3"/>
          <p:cNvSpPr>
            <a:spLocks noGrp="1" noChangeArrowheads="1"/>
          </p:cNvSpPr>
          <p:nvPr>
            <p:ph idx="1"/>
          </p:nvPr>
        </p:nvSpPr>
        <p:spPr>
          <a:xfrm>
            <a:off x="457200" y="1371600"/>
            <a:ext cx="8382000" cy="4419600"/>
          </a:xfrm>
        </p:spPr>
        <p:txBody>
          <a:bodyPr/>
          <a:lstStyle/>
          <a:p>
            <a:pPr eaLnBrk="1" hangingPunct="1"/>
            <a:r>
              <a:rPr lang="en-US" dirty="0" smtClean="0"/>
              <a:t>Covariates of change?</a:t>
            </a:r>
          </a:p>
          <a:p>
            <a:pPr lvl="1" eaLnBrk="1" hangingPunct="1"/>
            <a:r>
              <a:rPr lang="en-US" dirty="0" smtClean="0"/>
              <a:t>Environment</a:t>
            </a:r>
          </a:p>
          <a:p>
            <a:pPr lvl="1" eaLnBrk="1" hangingPunct="1"/>
            <a:r>
              <a:rPr lang="en-US" dirty="0" smtClean="0"/>
              <a:t>Life Events</a:t>
            </a:r>
          </a:p>
          <a:p>
            <a:pPr lvl="1" eaLnBrk="1" hangingPunct="1"/>
            <a:r>
              <a:rPr lang="en-US" dirty="0" smtClean="0"/>
              <a:t>Health Status</a:t>
            </a:r>
          </a:p>
          <a:p>
            <a:pPr lvl="1" eaLnBrk="1" hangingPunct="1"/>
            <a:r>
              <a:rPr lang="en-US" dirty="0" smtClean="0"/>
              <a:t>Development</a:t>
            </a:r>
          </a:p>
          <a:p>
            <a:pPr eaLnBrk="1" hangingPunct="1"/>
            <a:r>
              <a:rPr lang="en-US" dirty="0" smtClean="0"/>
              <a:t>Incorporating preferences in care planning</a:t>
            </a:r>
          </a:p>
          <a:p>
            <a:pPr lvl="1" eaLnBrk="1" hangingPunct="1">
              <a:buFont typeface="Wingdings" pitchFamily="2" charset="2"/>
              <a:buNone/>
            </a:pPr>
            <a:endParaRPr lang="en-US" dirty="0" smtClean="0"/>
          </a:p>
          <a:p>
            <a:pPr eaLnBrk="1" hangingPunct="1"/>
            <a:endParaRPr lang="en-US" dirty="0" smtClean="0"/>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a:defRPr/>
            </a:pPr>
            <a:r>
              <a:rPr lang="en-US" dirty="0" smtClean="0">
                <a:solidFill>
                  <a:schemeClr val="accent3"/>
                </a:solidFill>
                <a:effectLst/>
              </a:rPr>
              <a:t>Cognitive interviewer training</a:t>
            </a:r>
            <a:endParaRPr lang="en-US" dirty="0">
              <a:solidFill>
                <a:schemeClr val="accent3"/>
              </a:solidFill>
              <a:effectLst/>
            </a:endParaRPr>
          </a:p>
        </p:txBody>
      </p:sp>
      <p:sp>
        <p:nvSpPr>
          <p:cNvPr id="3482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6EFB08-C93F-4E79-9ACF-45BF146BFDE2}" type="slidenum">
              <a:rPr lang="en-US" smtClean="0"/>
              <a:pPr/>
              <a:t>28</a:t>
            </a:fld>
            <a:endParaRPr lang="en-US" smtClean="0"/>
          </a:p>
        </p:txBody>
      </p:sp>
      <p:sp>
        <p:nvSpPr>
          <p:cNvPr id="34821" name="Rectangle 4"/>
          <p:cNvSpPr>
            <a:spLocks noChangeArrowheads="1"/>
          </p:cNvSpPr>
          <p:nvPr/>
        </p:nvSpPr>
        <p:spPr bwMode="auto">
          <a:xfrm>
            <a:off x="533400" y="1736725"/>
            <a:ext cx="7705725" cy="3046988"/>
          </a:xfrm>
          <a:prstGeom prst="rect">
            <a:avLst/>
          </a:prstGeom>
          <a:noFill/>
          <a:ln w="9525">
            <a:noFill/>
            <a:miter lim="800000"/>
            <a:headEnd/>
            <a:tailEnd/>
          </a:ln>
        </p:spPr>
        <p:txBody>
          <a:bodyPr wrap="square">
            <a:spAutoFit/>
          </a:bodyPr>
          <a:lstStyle/>
          <a:p>
            <a:r>
              <a:rPr lang="en-US" sz="2400" i="1" dirty="0">
                <a:solidFill>
                  <a:schemeClr val="accent3"/>
                </a:solidFill>
                <a:latin typeface="Cooper Black" pitchFamily="18" charset="0"/>
              </a:rPr>
              <a:t>Cognitive interviewing is an acquired skill, consisting of a number of separate sub-skills.</a:t>
            </a:r>
          </a:p>
          <a:p>
            <a:endParaRPr lang="en-US" sz="2400" i="1" dirty="0">
              <a:solidFill>
                <a:schemeClr val="accent3"/>
              </a:solidFill>
              <a:latin typeface="Cooper Black" pitchFamily="18" charset="0"/>
            </a:endParaRPr>
          </a:p>
          <a:p>
            <a:r>
              <a:rPr lang="en-US" sz="2400" i="1" dirty="0">
                <a:solidFill>
                  <a:schemeClr val="accent3"/>
                </a:solidFill>
                <a:latin typeface="Cooper Black" pitchFamily="18" charset="0"/>
              </a:rPr>
              <a:t>Optimally, good interviewers can serve as "detectives" who can find problems in survey questions, and as "engineers" who can work toward developing workable solutions to the problems defined </a:t>
            </a:r>
            <a:r>
              <a:rPr lang="en-US" sz="1600" dirty="0">
                <a:solidFill>
                  <a:schemeClr val="accent3"/>
                </a:solidFill>
              </a:rPr>
              <a:t>(Willis, 1999, p. 22).</a:t>
            </a:r>
            <a:endParaRPr lang="en-US" sz="2400" dirty="0">
              <a:solidFill>
                <a:schemeClr val="accent3"/>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97840"/>
            <a:ext cx="8229600" cy="645160"/>
          </a:xfrm>
        </p:spPr>
        <p:txBody>
          <a:bodyPr>
            <a:normAutofit fontScale="90000"/>
          </a:bodyPr>
          <a:lstStyle/>
          <a:p>
            <a:pPr marL="53975" eaLnBrk="1" fontAlgn="auto" hangingPunct="1">
              <a:spcAft>
                <a:spcPts val="0"/>
              </a:spcAft>
              <a:defRPr/>
            </a:pPr>
            <a:r>
              <a:rPr lang="en-US" sz="4000" dirty="0" smtClean="0">
                <a:effectLst/>
              </a:rPr>
              <a:t>References*</a:t>
            </a:r>
          </a:p>
        </p:txBody>
      </p:sp>
      <p:sp>
        <p:nvSpPr>
          <p:cNvPr id="23555" name="Rectangle 3"/>
          <p:cNvSpPr>
            <a:spLocks noGrp="1" noChangeArrowheads="1"/>
          </p:cNvSpPr>
          <p:nvPr>
            <p:ph idx="1"/>
          </p:nvPr>
        </p:nvSpPr>
        <p:spPr>
          <a:xfrm>
            <a:off x="655638" y="1300163"/>
            <a:ext cx="7772400" cy="5405437"/>
          </a:xfrm>
        </p:spPr>
        <p:txBody>
          <a:bodyPr/>
          <a:lstStyle/>
          <a:p>
            <a:pPr indent="-447675">
              <a:spcBef>
                <a:spcPts val="0"/>
              </a:spcBef>
              <a:defRPr/>
            </a:pPr>
            <a:r>
              <a:rPr lang="en-US" sz="1200" dirty="0" smtClean="0">
                <a:solidFill>
                  <a:schemeClr val="accent3"/>
                </a:solidFill>
                <a:cs typeface="Times New Roman" pitchFamily="18" charset="0"/>
              </a:rPr>
              <a:t>Carpenter, B.D., Van Haitsma, K., </a:t>
            </a:r>
            <a:r>
              <a:rPr lang="en-US" sz="1200" dirty="0" err="1" smtClean="0">
                <a:solidFill>
                  <a:schemeClr val="accent3"/>
                </a:solidFill>
                <a:cs typeface="Times New Roman" pitchFamily="18" charset="0"/>
              </a:rPr>
              <a:t>Ruckdeschel</a:t>
            </a:r>
            <a:r>
              <a:rPr lang="en-US" sz="1200" dirty="0" smtClean="0">
                <a:solidFill>
                  <a:schemeClr val="accent3"/>
                </a:solidFill>
                <a:cs typeface="Times New Roman" pitchFamily="18" charset="0"/>
              </a:rPr>
              <a:t>, K., &amp; Lawton, M.P. (2000).  The psychosocial preferences of older adults: A pilot examination of content and structure.  </a:t>
            </a:r>
            <a:r>
              <a:rPr lang="en-US" sz="1200" i="1" dirty="0" smtClean="0">
                <a:solidFill>
                  <a:schemeClr val="accent3"/>
                </a:solidFill>
                <a:cs typeface="Times New Roman" pitchFamily="18" charset="0"/>
              </a:rPr>
              <a:t>The Gerontologist</a:t>
            </a:r>
            <a:r>
              <a:rPr lang="en-US" sz="1200" dirty="0" smtClean="0">
                <a:solidFill>
                  <a:schemeClr val="accent3"/>
                </a:solidFill>
                <a:cs typeface="Times New Roman" pitchFamily="18" charset="0"/>
              </a:rPr>
              <a:t>, 40, 335-348.</a:t>
            </a:r>
          </a:p>
          <a:p>
            <a:pPr indent="-447675" eaLnBrk="1" hangingPunct="1">
              <a:defRPr/>
            </a:pPr>
            <a:r>
              <a:rPr lang="en-US" sz="1200" dirty="0" smtClean="0">
                <a:solidFill>
                  <a:schemeClr val="accent3"/>
                </a:solidFill>
              </a:rPr>
              <a:t>Casper, R. A., </a:t>
            </a:r>
            <a:r>
              <a:rPr lang="en-US" sz="1200" dirty="0" err="1" smtClean="0">
                <a:solidFill>
                  <a:schemeClr val="accent3"/>
                </a:solidFill>
              </a:rPr>
              <a:t>Lessler</a:t>
            </a:r>
            <a:r>
              <a:rPr lang="en-US" sz="1200" dirty="0" smtClean="0">
                <a:solidFill>
                  <a:schemeClr val="accent3"/>
                </a:solidFill>
              </a:rPr>
              <a:t>, J. T., &amp; Willis, G. B. (1999).  Reducing survey error through research on the cognitive and decision process in survey.  Short course presented at the American Statistical Association..</a:t>
            </a:r>
          </a:p>
          <a:p>
            <a:pPr indent="-447675" eaLnBrk="1" hangingPunct="1">
              <a:defRPr/>
            </a:pPr>
            <a:r>
              <a:rPr lang="en-US" sz="1200" dirty="0" smtClean="0">
                <a:solidFill>
                  <a:schemeClr val="accent3"/>
                </a:solidFill>
              </a:rPr>
              <a:t>Collins, D. (2003). Pretesting survey instruments: An overview of cognitive methods. </a:t>
            </a:r>
            <a:r>
              <a:rPr lang="en-US" sz="1200" i="1" dirty="0" smtClean="0">
                <a:solidFill>
                  <a:schemeClr val="accent3"/>
                </a:solidFill>
              </a:rPr>
              <a:t>Quality of Life Research, </a:t>
            </a:r>
            <a:r>
              <a:rPr lang="en-US" sz="1200" dirty="0" smtClean="0">
                <a:solidFill>
                  <a:schemeClr val="accent3"/>
                </a:solidFill>
              </a:rPr>
              <a:t>12, 229-238</a:t>
            </a:r>
            <a:r>
              <a:rPr lang="en-US" sz="1200" i="1" dirty="0" smtClean="0">
                <a:solidFill>
                  <a:schemeClr val="accent3"/>
                </a:solidFill>
              </a:rPr>
              <a:t>.</a:t>
            </a:r>
          </a:p>
          <a:p>
            <a:pPr indent="-447675" eaLnBrk="1" hangingPunct="1">
              <a:defRPr/>
            </a:pPr>
            <a:r>
              <a:rPr lang="en-US" sz="1200" dirty="0" smtClean="0">
                <a:solidFill>
                  <a:schemeClr val="accent3"/>
                </a:solidFill>
              </a:rPr>
              <a:t>Gubrium, J.F. (1975).  </a:t>
            </a:r>
            <a:r>
              <a:rPr lang="en-US" sz="1200" i="1" dirty="0" smtClean="0">
                <a:solidFill>
                  <a:schemeClr val="accent3"/>
                </a:solidFill>
              </a:rPr>
              <a:t>Living and Dying at Murray Manor</a:t>
            </a:r>
            <a:r>
              <a:rPr lang="en-US" sz="1200" dirty="0" smtClean="0">
                <a:solidFill>
                  <a:schemeClr val="accent3"/>
                </a:solidFill>
              </a:rPr>
              <a:t>.  New York: St. Martin’s Press. </a:t>
            </a:r>
            <a:endParaRPr lang="en-US" sz="1200" i="1" dirty="0" smtClean="0">
              <a:solidFill>
                <a:schemeClr val="accent3"/>
              </a:solidFill>
            </a:endParaRPr>
          </a:p>
          <a:p>
            <a:pPr indent="-447675" eaLnBrk="1" hangingPunct="1">
              <a:defRPr/>
            </a:pPr>
            <a:r>
              <a:rPr lang="en-US" sz="1200" dirty="0" smtClean="0">
                <a:solidFill>
                  <a:schemeClr val="accent3"/>
                </a:solidFill>
              </a:rPr>
              <a:t>Kane, R. A. Definition, measurement, and correlates of quality of life in nursing homes: Toward a reasonable practice, research, and policy agenda. (Special Issue, 2003). </a:t>
            </a:r>
            <a:r>
              <a:rPr lang="en-US" sz="1200" i="1" dirty="0" smtClean="0">
                <a:solidFill>
                  <a:schemeClr val="accent3"/>
                </a:solidFill>
              </a:rPr>
              <a:t>The Gerontologist, </a:t>
            </a:r>
            <a:r>
              <a:rPr lang="en-US" sz="1200" dirty="0" smtClean="0">
                <a:solidFill>
                  <a:schemeClr val="accent3"/>
                </a:solidFill>
              </a:rPr>
              <a:t>43, 28-36.</a:t>
            </a:r>
          </a:p>
          <a:p>
            <a:pPr indent="-447675">
              <a:spcBef>
                <a:spcPts val="0"/>
              </a:spcBef>
              <a:defRPr/>
            </a:pPr>
            <a:r>
              <a:rPr lang="en-US" sz="1200" dirty="0" smtClean="0">
                <a:solidFill>
                  <a:schemeClr val="accent3"/>
                </a:solidFill>
                <a:cs typeface="Times New Roman" pitchFamily="18" charset="0"/>
              </a:rPr>
              <a:t>Kane, R.A. &amp; </a:t>
            </a:r>
            <a:r>
              <a:rPr lang="en-US" sz="1200" dirty="0" err="1" smtClean="0">
                <a:solidFill>
                  <a:schemeClr val="accent3"/>
                </a:solidFill>
                <a:cs typeface="Times New Roman" pitchFamily="18" charset="0"/>
              </a:rPr>
              <a:t>Degenholtz</a:t>
            </a:r>
            <a:r>
              <a:rPr lang="en-US" sz="1200" dirty="0" smtClean="0">
                <a:solidFill>
                  <a:schemeClr val="accent3"/>
                </a:solidFill>
                <a:cs typeface="Times New Roman" pitchFamily="18" charset="0"/>
              </a:rPr>
              <a:t>, H. (1997).  Assessing values and preferences: Should we, can we?  </a:t>
            </a:r>
            <a:r>
              <a:rPr lang="en-US" sz="1200" i="1" dirty="0" smtClean="0">
                <a:solidFill>
                  <a:schemeClr val="accent3"/>
                </a:solidFill>
                <a:cs typeface="Times New Roman" pitchFamily="18" charset="0"/>
              </a:rPr>
              <a:t>Generations</a:t>
            </a:r>
            <a:r>
              <a:rPr lang="en-US" sz="1200" dirty="0" smtClean="0">
                <a:solidFill>
                  <a:schemeClr val="accent3"/>
                </a:solidFill>
                <a:cs typeface="Times New Roman" pitchFamily="18" charset="0"/>
              </a:rPr>
              <a:t>, Spring, 19-24.</a:t>
            </a:r>
          </a:p>
          <a:p>
            <a:pPr indent="-447675">
              <a:spcBef>
                <a:spcPts val="0"/>
              </a:spcBef>
              <a:defRPr/>
            </a:pPr>
            <a:r>
              <a:rPr lang="en-US" sz="1200" dirty="0" smtClean="0">
                <a:solidFill>
                  <a:schemeClr val="accent3"/>
                </a:solidFill>
                <a:cs typeface="Times New Roman" pitchFamily="18" charset="0"/>
              </a:rPr>
              <a:t>Kane, R.A., </a:t>
            </a:r>
            <a:r>
              <a:rPr lang="en-US" sz="1200" dirty="0" err="1" smtClean="0">
                <a:solidFill>
                  <a:schemeClr val="accent3"/>
                </a:solidFill>
                <a:cs typeface="Times New Roman" pitchFamily="18" charset="0"/>
              </a:rPr>
              <a:t>Degenholtz</a:t>
            </a:r>
            <a:r>
              <a:rPr lang="en-US" sz="1200" dirty="0" smtClean="0">
                <a:solidFill>
                  <a:schemeClr val="accent3"/>
                </a:solidFill>
                <a:cs typeface="Times New Roman" pitchFamily="18" charset="0"/>
              </a:rPr>
              <a:t>, H.B., Kane, R.L. (1999).  Adding values: An experiment in  systematic attention to values and preferences of  community long-term care clients.  </a:t>
            </a:r>
            <a:r>
              <a:rPr lang="en-US" sz="1200" i="1" dirty="0" smtClean="0">
                <a:solidFill>
                  <a:schemeClr val="accent3"/>
                </a:solidFill>
                <a:cs typeface="Times New Roman" pitchFamily="18" charset="0"/>
              </a:rPr>
              <a:t>Journal of Gerontology: Social Sciences</a:t>
            </a:r>
            <a:r>
              <a:rPr lang="en-US" sz="1200" dirty="0" smtClean="0">
                <a:solidFill>
                  <a:schemeClr val="accent3"/>
                </a:solidFill>
                <a:cs typeface="Times New Roman" pitchFamily="18" charset="0"/>
              </a:rPr>
              <a:t>, 54B, S109-S119.</a:t>
            </a:r>
            <a:endParaRPr lang="en-US" sz="1200" dirty="0" smtClean="0">
              <a:solidFill>
                <a:schemeClr val="accent3"/>
              </a:solidFill>
            </a:endParaRPr>
          </a:p>
          <a:p>
            <a:pPr indent="-447675" eaLnBrk="1" hangingPunct="1">
              <a:defRPr/>
            </a:pPr>
            <a:r>
              <a:rPr lang="en-US" sz="1200" dirty="0" smtClean="0">
                <a:solidFill>
                  <a:schemeClr val="accent3"/>
                </a:solidFill>
              </a:rPr>
              <a:t>Kane, R. A., Kling, K. C., </a:t>
            </a:r>
            <a:r>
              <a:rPr lang="en-US" sz="1200" dirty="0" err="1" smtClean="0">
                <a:solidFill>
                  <a:schemeClr val="accent3"/>
                </a:solidFill>
              </a:rPr>
              <a:t>Bershadsky</a:t>
            </a:r>
            <a:r>
              <a:rPr lang="en-US" sz="1200" dirty="0" smtClean="0">
                <a:solidFill>
                  <a:schemeClr val="accent3"/>
                </a:solidFill>
              </a:rPr>
              <a:t>, B., Kane, R. L., Giles, K., </a:t>
            </a:r>
            <a:r>
              <a:rPr lang="en-US" sz="1200" dirty="0" err="1" smtClean="0">
                <a:solidFill>
                  <a:schemeClr val="accent3"/>
                </a:solidFill>
              </a:rPr>
              <a:t>Degenholtz,H</a:t>
            </a:r>
            <a:r>
              <a:rPr lang="en-US" sz="1200" dirty="0" smtClean="0">
                <a:solidFill>
                  <a:schemeClr val="accent3"/>
                </a:solidFill>
              </a:rPr>
              <a:t>. B.,  Liu, J., &amp; Cutler, L. J. (2003). Quality of life for nursing home residents. </a:t>
            </a:r>
            <a:r>
              <a:rPr lang="en-US" sz="1200" i="1" dirty="0" smtClean="0">
                <a:solidFill>
                  <a:schemeClr val="accent3"/>
                </a:solidFill>
              </a:rPr>
              <a:t>The Gerontologist,</a:t>
            </a:r>
            <a:r>
              <a:rPr lang="en-US" sz="1200" dirty="0" smtClean="0">
                <a:solidFill>
                  <a:schemeClr val="accent3"/>
                </a:solidFill>
              </a:rPr>
              <a:t> 58A(3), 240-248.</a:t>
            </a:r>
          </a:p>
          <a:p>
            <a:pPr indent="-447675" eaLnBrk="1" hangingPunct="1">
              <a:defRPr/>
            </a:pPr>
            <a:r>
              <a:rPr lang="en-US" sz="1200" dirty="0" smtClean="0">
                <a:solidFill>
                  <a:schemeClr val="accent3"/>
                </a:solidFill>
              </a:rPr>
              <a:t>Kane, R. L. </a:t>
            </a:r>
            <a:r>
              <a:rPr lang="en-US" sz="1200" dirty="0" err="1" smtClean="0">
                <a:solidFill>
                  <a:schemeClr val="accent3"/>
                </a:solidFill>
              </a:rPr>
              <a:t>Bershadsky</a:t>
            </a:r>
            <a:r>
              <a:rPr lang="en-US" sz="1200" dirty="0" smtClean="0">
                <a:solidFill>
                  <a:schemeClr val="accent3"/>
                </a:solidFill>
              </a:rPr>
              <a:t>, B., Kane, R. A., </a:t>
            </a:r>
            <a:r>
              <a:rPr lang="en-US" sz="1200" dirty="0" err="1" smtClean="0">
                <a:solidFill>
                  <a:schemeClr val="accent3"/>
                </a:solidFill>
              </a:rPr>
              <a:t>Degenholtz,H</a:t>
            </a:r>
            <a:r>
              <a:rPr lang="en-US" sz="1200" dirty="0" smtClean="0">
                <a:solidFill>
                  <a:schemeClr val="accent3"/>
                </a:solidFill>
              </a:rPr>
              <a:t>. B.,   Liu, J.,  Giles, K., &amp; Kling, K. C. (2004). Using resident reports of quality of life to distinguish among nursing homes.  </a:t>
            </a:r>
            <a:r>
              <a:rPr lang="en-US" sz="1200" i="1" dirty="0" smtClean="0">
                <a:solidFill>
                  <a:schemeClr val="accent3"/>
                </a:solidFill>
              </a:rPr>
              <a:t>The Gerontologist, </a:t>
            </a:r>
            <a:r>
              <a:rPr lang="en-US" sz="1200" dirty="0" smtClean="0">
                <a:solidFill>
                  <a:schemeClr val="accent3"/>
                </a:solidFill>
              </a:rPr>
              <a:t>44(5), 624-632.</a:t>
            </a:r>
          </a:p>
          <a:p>
            <a:pPr indent="-447675">
              <a:defRPr/>
            </a:pPr>
            <a:r>
              <a:rPr lang="en-US" sz="1200" dirty="0" err="1" smtClean="0">
                <a:solidFill>
                  <a:schemeClr val="accent3"/>
                </a:solidFill>
              </a:rPr>
              <a:t>Lidz</a:t>
            </a:r>
            <a:r>
              <a:rPr lang="en-US" sz="1200" dirty="0" smtClean="0">
                <a:solidFill>
                  <a:schemeClr val="accent3"/>
                </a:solidFill>
              </a:rPr>
              <a:t>, C.W., Fischer, L., &amp; Arnold, R.M. (1992)  </a:t>
            </a:r>
            <a:r>
              <a:rPr lang="en-US" sz="1200" i="1" dirty="0" smtClean="0">
                <a:solidFill>
                  <a:schemeClr val="accent3"/>
                </a:solidFill>
              </a:rPr>
              <a:t>The Erosion of Autonomy in Long-term Care</a:t>
            </a:r>
            <a:r>
              <a:rPr lang="en-US" sz="1200" dirty="0" smtClean="0">
                <a:solidFill>
                  <a:schemeClr val="accent3"/>
                </a:solidFill>
              </a:rPr>
              <a:t>.  </a:t>
            </a:r>
          </a:p>
          <a:p>
            <a:pPr indent="-447675">
              <a:defRPr/>
            </a:pPr>
            <a:r>
              <a:rPr lang="en-US" sz="1200" dirty="0" smtClean="0">
                <a:solidFill>
                  <a:schemeClr val="accent3"/>
                </a:solidFill>
              </a:rPr>
              <a:t>	New York: Oxford University Press.</a:t>
            </a:r>
          </a:p>
          <a:p>
            <a:pPr indent="-447675" eaLnBrk="1" hangingPunct="1">
              <a:defRPr/>
            </a:pPr>
            <a:r>
              <a:rPr lang="en-US" sz="1200" dirty="0" err="1" smtClean="0">
                <a:solidFill>
                  <a:schemeClr val="accent3"/>
                </a:solidFill>
                <a:cs typeface="Times New Roman" pitchFamily="18" charset="0"/>
              </a:rPr>
              <a:t>Visser</a:t>
            </a:r>
            <a:r>
              <a:rPr lang="en-US" sz="1200" dirty="0" smtClean="0">
                <a:solidFill>
                  <a:schemeClr val="accent3"/>
                </a:solidFill>
                <a:cs typeface="Times New Roman" pitchFamily="18" charset="0"/>
              </a:rPr>
              <a:t>, P. S., </a:t>
            </a:r>
            <a:r>
              <a:rPr lang="en-US" sz="1200" dirty="0" err="1" smtClean="0">
                <a:solidFill>
                  <a:schemeClr val="accent3"/>
                </a:solidFill>
                <a:cs typeface="Times New Roman" pitchFamily="18" charset="0"/>
              </a:rPr>
              <a:t>Krosnick</a:t>
            </a:r>
            <a:r>
              <a:rPr lang="en-US" sz="1200" dirty="0" smtClean="0">
                <a:solidFill>
                  <a:schemeClr val="accent3"/>
                </a:solidFill>
                <a:cs typeface="Times New Roman" pitchFamily="18" charset="0"/>
              </a:rPr>
              <a:t>, J. A., &amp; </a:t>
            </a:r>
            <a:r>
              <a:rPr lang="en-US" sz="1200" dirty="0" err="1" smtClean="0">
                <a:solidFill>
                  <a:schemeClr val="accent3"/>
                </a:solidFill>
                <a:cs typeface="Times New Roman" pitchFamily="18" charset="0"/>
              </a:rPr>
              <a:t>Lavrakas</a:t>
            </a:r>
            <a:r>
              <a:rPr lang="en-US" sz="1200" dirty="0" smtClean="0">
                <a:solidFill>
                  <a:schemeClr val="accent3"/>
                </a:solidFill>
                <a:cs typeface="Times New Roman" pitchFamily="18" charset="0"/>
              </a:rPr>
              <a:t>, P.  (2000). “Survey research.”  In H. T. Reis &amp; C. M. Judd (Eds.), </a:t>
            </a:r>
            <a:r>
              <a:rPr lang="en-US" sz="1200" i="1" dirty="0" smtClean="0">
                <a:solidFill>
                  <a:schemeClr val="accent3"/>
                </a:solidFill>
                <a:cs typeface="Times New Roman" pitchFamily="18" charset="0"/>
              </a:rPr>
              <a:t>Handbook of research methods in social psychology</a:t>
            </a:r>
            <a:r>
              <a:rPr lang="en-US" sz="1200" dirty="0" smtClean="0">
                <a:solidFill>
                  <a:schemeClr val="accent3"/>
                </a:solidFill>
                <a:cs typeface="Times New Roman" pitchFamily="18" charset="0"/>
              </a:rPr>
              <a:t>.  New York: Cambridge University Press).</a:t>
            </a:r>
            <a:r>
              <a:rPr lang="en-US" sz="1200" dirty="0" smtClean="0">
                <a:solidFill>
                  <a:schemeClr val="accent3"/>
                </a:solidFill>
              </a:rPr>
              <a:t> </a:t>
            </a:r>
          </a:p>
          <a:p>
            <a:pPr>
              <a:buFont typeface="Wingdings 2" pitchFamily="18" charset="2"/>
              <a:buNone/>
              <a:defRPr/>
            </a:pPr>
            <a:r>
              <a:rPr lang="en-US" sz="1200" dirty="0" smtClean="0">
                <a:solidFill>
                  <a:schemeClr val="accent3"/>
                </a:solidFill>
                <a:cs typeface="Times New Roman" pitchFamily="18" charset="0"/>
              </a:rPr>
              <a:t>*“Preferences for Everyday Living Inventory (PELI)” developed by Carpenter, B.D. and Van Haitsma, K. (Polisher Research Institute).  </a:t>
            </a:r>
            <a:endParaRPr lang="en-US" sz="1200" dirty="0" smtClean="0"/>
          </a:p>
          <a:p>
            <a:pPr marL="461963" indent="-461963" eaLnBrk="1" hangingPunct="1">
              <a:lnSpc>
                <a:spcPct val="80000"/>
              </a:lnSpc>
              <a:buFontTx/>
              <a:buNone/>
              <a:defRPr/>
            </a:pPr>
            <a:endParaRPr lang="en-US" sz="1200" dirty="0" smtClean="0"/>
          </a:p>
        </p:txBody>
      </p:sp>
      <p:sp>
        <p:nvSpPr>
          <p:cNvPr id="35845"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B85B32AE-5C57-422B-B169-D5AB7E0EBEDF}" type="slidenum">
              <a:rPr lang="en-US" smtClean="0"/>
              <a:pPr/>
              <a:t>29</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smtClean="0"/>
              <a:t>What is Process Evaluation/Monitoring?</a:t>
            </a:r>
            <a:endParaRPr/>
          </a:p>
        </p:txBody>
      </p:sp>
      <p:sp>
        <p:nvSpPr>
          <p:cNvPr id="2" name="Content Placeholder 1"/>
          <p:cNvSpPr>
            <a:spLocks noGrp="1"/>
          </p:cNvSpPr>
          <p:nvPr>
            <p:ph idx="1"/>
          </p:nvPr>
        </p:nvSpPr>
        <p:spPr>
          <a:xfrm>
            <a:off x="304800" y="1554162"/>
            <a:ext cx="8686800" cy="4846638"/>
          </a:xfrm>
        </p:spPr>
        <p:txBody>
          <a:bodyPr>
            <a:normAutofit fontScale="92500" lnSpcReduction="10000"/>
          </a:bodyPr>
          <a:lstStyle/>
          <a:p>
            <a:pPr>
              <a:buFontTx/>
              <a:buChar char="•"/>
            </a:pPr>
            <a:r>
              <a:rPr lang="en-US" sz="2400" dirty="0" smtClean="0"/>
              <a:t>PE is a continuous function</a:t>
            </a:r>
          </a:p>
          <a:p>
            <a:pPr lvl="1">
              <a:buFontTx/>
              <a:buChar char="•"/>
            </a:pPr>
            <a:r>
              <a:rPr lang="en-US" sz="2200" dirty="0" smtClean="0"/>
              <a:t>Systematic methodology</a:t>
            </a:r>
          </a:p>
          <a:p>
            <a:pPr lvl="2">
              <a:buFontTx/>
              <a:buChar char="•"/>
            </a:pPr>
            <a:r>
              <a:rPr lang="en-US" sz="1800" dirty="0" smtClean="0"/>
              <a:t>Checklists	</a:t>
            </a:r>
          </a:p>
          <a:p>
            <a:pPr lvl="2">
              <a:buFontTx/>
              <a:buChar char="•"/>
            </a:pPr>
            <a:r>
              <a:rPr lang="en-US" sz="1800" dirty="0" smtClean="0"/>
              <a:t>Logic models</a:t>
            </a:r>
          </a:p>
          <a:p>
            <a:pPr lvl="1">
              <a:buFontTx/>
              <a:buChar char="•"/>
            </a:pPr>
            <a:r>
              <a:rPr lang="en-US" sz="2200" dirty="0" smtClean="0"/>
              <a:t>Repeated measurements</a:t>
            </a:r>
          </a:p>
          <a:p>
            <a:pPr>
              <a:buFontTx/>
              <a:buChar char="•"/>
            </a:pPr>
            <a:r>
              <a:rPr lang="en-US" sz="2400" dirty="0" smtClean="0"/>
              <a:t>Monitoring/Assessing program performance</a:t>
            </a:r>
          </a:p>
          <a:p>
            <a:pPr lvl="1">
              <a:buFontTx/>
              <a:buChar char="•"/>
            </a:pPr>
            <a:r>
              <a:rPr lang="en-US" sz="2200" dirty="0" smtClean="0"/>
              <a:t>How program is operating</a:t>
            </a:r>
          </a:p>
          <a:p>
            <a:pPr lvl="1">
              <a:buFontTx/>
              <a:buChar char="•"/>
            </a:pPr>
            <a:r>
              <a:rPr lang="en-US" sz="2200" dirty="0" smtClean="0"/>
              <a:t>Degree of conformity: Design vs. Implementation</a:t>
            </a:r>
          </a:p>
          <a:p>
            <a:pPr lvl="1">
              <a:buFontTx/>
              <a:buChar char="•"/>
            </a:pPr>
            <a:r>
              <a:rPr lang="en-US" sz="2200" dirty="0" smtClean="0"/>
              <a:t>Performing its intended functions</a:t>
            </a:r>
          </a:p>
          <a:p>
            <a:pPr lvl="2">
              <a:buFontTx/>
              <a:buChar char="•"/>
            </a:pPr>
            <a:r>
              <a:rPr lang="en-US" sz="1900" dirty="0" smtClean="0"/>
              <a:t>Reaching the intended target population?</a:t>
            </a:r>
          </a:p>
          <a:p>
            <a:pPr lvl="2">
              <a:buFontTx/>
              <a:buChar char="•"/>
            </a:pPr>
            <a:r>
              <a:rPr lang="en-US" sz="1900" dirty="0" smtClean="0"/>
              <a:t>How many served?</a:t>
            </a:r>
          </a:p>
          <a:p>
            <a:pPr lvl="2">
              <a:buFontTx/>
              <a:buChar char="•"/>
            </a:pPr>
            <a:r>
              <a:rPr lang="en-US" sz="1900" dirty="0" smtClean="0"/>
              <a:t>Service delivery and supports consistent with program design?</a:t>
            </a:r>
          </a:p>
          <a:p>
            <a:pPr lvl="2">
              <a:buFontTx/>
              <a:buChar char="•"/>
            </a:pPr>
            <a:r>
              <a:rPr lang="en-US" sz="1900" dirty="0" smtClean="0"/>
              <a:t>Resources expended to date?</a:t>
            </a:r>
          </a:p>
          <a:p>
            <a:pPr lvl="2">
              <a:buFontTx/>
              <a:buChar char="•"/>
            </a:pPr>
            <a:r>
              <a:rPr lang="en-US" sz="1900" dirty="0" smtClean="0"/>
              <a:t>Resources adequate?</a:t>
            </a:r>
          </a:p>
          <a:p>
            <a:pPr lvl="2">
              <a:buFontTx/>
              <a:buChar char="•"/>
            </a:pPr>
            <a:r>
              <a:rPr lang="en-US" sz="1900" dirty="0" smtClean="0"/>
              <a:t>Participants satisfied?</a:t>
            </a:r>
          </a:p>
        </p:txBody>
      </p:sp>
      <p:sp>
        <p:nvSpPr>
          <p:cNvPr id="4" name="Date Placeholder 3"/>
          <p:cNvSpPr>
            <a:spLocks noGrp="1"/>
          </p:cNvSpPr>
          <p:nvPr>
            <p:ph type="dt" sz="half" idx="10"/>
          </p:nvPr>
        </p:nvSpPr>
        <p:spPr/>
        <p:txBody>
          <a:bodyPr/>
          <a:lstStyle/>
          <a:p>
            <a:pPr>
              <a:defRPr/>
            </a:pPr>
            <a:fld id="{929B25E7-7E0E-4B4D-845C-4A287CAFB878}" type="datetime1">
              <a:rPr lang="en-US" smtClean="0"/>
              <a:pPr>
                <a:defRPr/>
              </a:pPr>
              <a:t>1/11/2014</a:t>
            </a:fld>
            <a:endParaRPr lang="en-US"/>
          </a:p>
        </p:txBody>
      </p:sp>
      <p:sp>
        <p:nvSpPr>
          <p:cNvPr id="5" name="Slide Number Placeholder 4"/>
          <p:cNvSpPr>
            <a:spLocks noGrp="1"/>
          </p:cNvSpPr>
          <p:nvPr>
            <p:ph type="sldNum" sz="quarter" idx="12"/>
          </p:nvPr>
        </p:nvSpPr>
        <p:spPr/>
        <p:txBody>
          <a:bodyPr/>
          <a:lstStyle/>
          <a:p>
            <a:pPr>
              <a:defRPr/>
            </a:pPr>
            <a:fld id="{74D1D62C-AC77-4821-90EB-351568E6B94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914400"/>
          </a:xfrm>
        </p:spPr>
        <p:txBody>
          <a:bodyPr/>
          <a:lstStyle/>
          <a:p>
            <a:pPr fontAlgn="auto">
              <a:spcAft>
                <a:spcPts val="0"/>
              </a:spcAft>
              <a:defRPr/>
            </a:pPr>
            <a:r>
              <a:rPr dirty="0" smtClean="0"/>
              <a:t>Types of Program Monitoring</a:t>
            </a:r>
            <a:endParaRPr dirty="0"/>
          </a:p>
        </p:txBody>
      </p:sp>
      <p:sp>
        <p:nvSpPr>
          <p:cNvPr id="16385" name="Content Placeholder 1"/>
          <p:cNvSpPr>
            <a:spLocks noGrp="1"/>
          </p:cNvSpPr>
          <p:nvPr>
            <p:ph idx="1"/>
          </p:nvPr>
        </p:nvSpPr>
        <p:spPr>
          <a:xfrm>
            <a:off x="457200" y="1371600"/>
            <a:ext cx="8382000" cy="5334000"/>
          </a:xfrm>
        </p:spPr>
        <p:txBody>
          <a:bodyPr/>
          <a:lstStyle/>
          <a:p>
            <a:pPr>
              <a:buFontTx/>
              <a:buChar char="•"/>
            </a:pPr>
            <a:r>
              <a:rPr lang="en-US" sz="2100" dirty="0" smtClean="0"/>
              <a:t> </a:t>
            </a:r>
            <a:r>
              <a:rPr lang="en-US" sz="3400" dirty="0" smtClean="0"/>
              <a:t>Process or implementation monitoring</a:t>
            </a:r>
            <a:endParaRPr lang="en-US" sz="2500" dirty="0" smtClean="0"/>
          </a:p>
          <a:p>
            <a:pPr lvl="1">
              <a:buFontTx/>
              <a:buChar char="•"/>
            </a:pPr>
            <a:r>
              <a:rPr lang="en-US" dirty="0" smtClean="0"/>
              <a:t>Program delivered as intended?</a:t>
            </a:r>
          </a:p>
          <a:p>
            <a:pPr lvl="1">
              <a:buFontTx/>
              <a:buChar char="•"/>
            </a:pPr>
            <a:r>
              <a:rPr lang="en-US" dirty="0" smtClean="0"/>
              <a:t>Program operations?</a:t>
            </a:r>
          </a:p>
          <a:p>
            <a:pPr lvl="1">
              <a:buFontTx/>
              <a:buChar char="•"/>
            </a:pPr>
            <a:r>
              <a:rPr lang="en-US" dirty="0" smtClean="0"/>
              <a:t>Service delivery</a:t>
            </a:r>
            <a:r>
              <a:rPr lang="en-US" sz="2300" dirty="0" smtClean="0"/>
              <a:t>?</a:t>
            </a:r>
          </a:p>
          <a:p>
            <a:pPr>
              <a:buFontTx/>
              <a:buChar char="•"/>
            </a:pPr>
            <a:r>
              <a:rPr lang="en-US" sz="2900" dirty="0" smtClean="0"/>
              <a:t>Routine program monitoring</a:t>
            </a:r>
          </a:p>
          <a:p>
            <a:pPr lvl="1">
              <a:spcBef>
                <a:spcPts val="300"/>
              </a:spcBef>
              <a:buFontTx/>
              <a:buChar char="•"/>
            </a:pPr>
            <a:r>
              <a:rPr lang="en-US" dirty="0" smtClean="0"/>
              <a:t>Participation 				</a:t>
            </a:r>
          </a:p>
          <a:p>
            <a:pPr lvl="1">
              <a:spcBef>
                <a:spcPts val="300"/>
              </a:spcBef>
              <a:buFontTx/>
              <a:buChar char="•"/>
            </a:pPr>
            <a:r>
              <a:rPr lang="en-US" dirty="0" smtClean="0"/>
              <a:t>Socio-demographic data		 	</a:t>
            </a:r>
          </a:p>
          <a:p>
            <a:pPr lvl="1">
              <a:spcBef>
                <a:spcPts val="300"/>
              </a:spcBef>
              <a:buFontTx/>
              <a:buChar char="•"/>
            </a:pPr>
            <a:r>
              <a:rPr lang="en-US" dirty="0" smtClean="0"/>
              <a:t>Diagnosis </a:t>
            </a:r>
          </a:p>
          <a:p>
            <a:pPr lvl="1">
              <a:spcBef>
                <a:spcPts val="300"/>
              </a:spcBef>
              <a:buFontTx/>
              <a:buChar char="•"/>
            </a:pPr>
            <a:r>
              <a:rPr lang="en-US" dirty="0" smtClean="0"/>
              <a:t>Services provided</a:t>
            </a:r>
            <a:r>
              <a:rPr lang="en-US" sz="2300" dirty="0" smtClean="0"/>
              <a:t> </a:t>
            </a:r>
          </a:p>
          <a:p>
            <a:pPr lvl="1">
              <a:spcBef>
                <a:spcPts val="300"/>
              </a:spcBef>
              <a:buFontTx/>
              <a:buChar char="•"/>
            </a:pPr>
            <a:r>
              <a:rPr lang="en-US" dirty="0" smtClean="0"/>
              <a:t>Outcomes</a:t>
            </a:r>
            <a:endParaRPr lang="en-US" sz="2300" dirty="0" smtClean="0"/>
          </a:p>
        </p:txBody>
      </p:sp>
      <p:sp>
        <p:nvSpPr>
          <p:cNvPr id="5" name="Date Placeholder 4"/>
          <p:cNvSpPr>
            <a:spLocks noGrp="1"/>
          </p:cNvSpPr>
          <p:nvPr>
            <p:ph type="dt" sz="half" idx="10"/>
          </p:nvPr>
        </p:nvSpPr>
        <p:spPr/>
        <p:txBody>
          <a:bodyPr/>
          <a:lstStyle/>
          <a:p>
            <a:pPr>
              <a:defRPr/>
            </a:pPr>
            <a:fld id="{B8709160-044C-4945-B467-A7D411A3AF69}" type="datetime1">
              <a:rPr lang="en-US" smtClean="0"/>
              <a:pPr>
                <a:defRPr/>
              </a:pPr>
              <a:t>1/11/2014</a:t>
            </a:fld>
            <a:endParaRPr lang="en-US"/>
          </a:p>
        </p:txBody>
      </p:sp>
      <p:sp>
        <p:nvSpPr>
          <p:cNvPr id="6" name="Slide Number Placeholder 5"/>
          <p:cNvSpPr>
            <a:spLocks noGrp="1"/>
          </p:cNvSpPr>
          <p:nvPr>
            <p:ph type="sldNum" sz="quarter" idx="12"/>
          </p:nvPr>
        </p:nvSpPr>
        <p:spPr/>
        <p:txBody>
          <a:bodyPr/>
          <a:lstStyle/>
          <a:p>
            <a:pPr>
              <a:defRPr/>
            </a:pPr>
            <a:fld id="{74D1D62C-AC77-4821-90EB-351568E6B944}" type="slidenum">
              <a:rPr lang="en-US" smtClean="0"/>
              <a:pPr>
                <a:defRPr/>
              </a:pPr>
              <a:t>4</a:t>
            </a:fld>
            <a:endParaRPr lang="en-US"/>
          </a:p>
        </p:txBody>
      </p:sp>
      <p:sp>
        <p:nvSpPr>
          <p:cNvPr id="16390" name="Rectangle 6"/>
          <p:cNvSpPr>
            <a:spLocks noChangeArrowheads="1"/>
          </p:cNvSpPr>
          <p:nvPr/>
        </p:nvSpPr>
        <p:spPr bwMode="auto">
          <a:xfrm>
            <a:off x="5146907" y="3981295"/>
            <a:ext cx="3692293" cy="2616101"/>
          </a:xfrm>
          <a:prstGeom prst="rect">
            <a:avLst/>
          </a:prstGeom>
          <a:noFill/>
          <a:ln w="9525">
            <a:noFill/>
            <a:miter lim="800000"/>
            <a:headEnd/>
            <a:tailEnd/>
          </a:ln>
          <a:effectLst/>
        </p:spPr>
        <p:txBody>
          <a:bodyPr wrap="none">
            <a:spAutoFit/>
          </a:bodyPr>
          <a:lstStyle/>
          <a:p>
            <a:pPr marL="350838" indent="-350838">
              <a:spcBef>
                <a:spcPts val="300"/>
              </a:spcBef>
              <a:buClr>
                <a:schemeClr val="accent1"/>
              </a:buClr>
              <a:buSzPct val="85000"/>
              <a:buFontTx/>
              <a:buChar char="•"/>
            </a:pPr>
            <a:r>
              <a:rPr lang="en-US" sz="2800" dirty="0">
                <a:solidFill>
                  <a:schemeClr val="accent4"/>
                </a:solidFill>
                <a:latin typeface="+mn-lt"/>
              </a:rPr>
              <a:t>Reasons for program</a:t>
            </a:r>
          </a:p>
          <a:p>
            <a:pPr marL="350838" indent="-350838">
              <a:spcBef>
                <a:spcPts val="300"/>
              </a:spcBef>
              <a:buClr>
                <a:schemeClr val="accent1"/>
              </a:buClr>
              <a:buSzPct val="85000"/>
              <a:buFontTx/>
              <a:buChar char="•"/>
            </a:pPr>
            <a:r>
              <a:rPr lang="en-US" sz="2800" dirty="0">
                <a:solidFill>
                  <a:schemeClr val="accent4"/>
                </a:solidFill>
                <a:latin typeface="+mn-lt"/>
              </a:rPr>
              <a:t>Treatments </a:t>
            </a:r>
          </a:p>
          <a:p>
            <a:pPr marL="350838" indent="-350838">
              <a:spcBef>
                <a:spcPts val="300"/>
              </a:spcBef>
              <a:buClr>
                <a:schemeClr val="accent1"/>
              </a:buClr>
              <a:buSzPct val="85000"/>
              <a:buFontTx/>
              <a:buChar char="•"/>
            </a:pPr>
            <a:r>
              <a:rPr lang="en-US" sz="2800" dirty="0">
                <a:solidFill>
                  <a:schemeClr val="accent4"/>
                </a:solidFill>
                <a:latin typeface="+mn-lt"/>
              </a:rPr>
              <a:t>Staff </a:t>
            </a:r>
          </a:p>
          <a:p>
            <a:pPr marL="350838" indent="-350838">
              <a:spcBef>
                <a:spcPts val="300"/>
              </a:spcBef>
              <a:buClr>
                <a:schemeClr val="accent1"/>
              </a:buClr>
              <a:buSzPct val="85000"/>
              <a:buFontTx/>
              <a:buChar char="•"/>
            </a:pPr>
            <a:r>
              <a:rPr lang="en-US" sz="2800" dirty="0">
                <a:solidFill>
                  <a:schemeClr val="accent4"/>
                </a:solidFill>
                <a:latin typeface="+mn-lt"/>
              </a:rPr>
              <a:t>Costs</a:t>
            </a:r>
          </a:p>
          <a:p>
            <a:pPr marL="465138" lvl="1">
              <a:spcBef>
                <a:spcPts val="300"/>
              </a:spcBef>
              <a:buClr>
                <a:srgbClr val="D6903D"/>
              </a:buClr>
              <a:buSzPct val="85000"/>
              <a:buFontTx/>
              <a:buChar char="•"/>
            </a:pPr>
            <a:endParaRPr lang="en-US" sz="2400" dirty="0">
              <a:solidFill>
                <a:schemeClr val="tx2"/>
              </a:solidFill>
            </a:endParaRPr>
          </a:p>
          <a:p>
            <a:pPr marL="350838" indent="-350838"/>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686800" cy="838200"/>
          </a:xfrm>
        </p:spPr>
        <p:txBody>
          <a:bodyPr/>
          <a:lstStyle/>
          <a:p>
            <a:pPr fontAlgn="auto">
              <a:spcAft>
                <a:spcPts val="0"/>
              </a:spcAft>
              <a:defRPr/>
            </a:pPr>
            <a:r>
              <a:rPr dirty="0" smtClean="0"/>
              <a:t>Monitoring service Utilization:  Bias</a:t>
            </a:r>
            <a:endParaRPr dirty="0"/>
          </a:p>
        </p:txBody>
      </p:sp>
      <p:sp>
        <p:nvSpPr>
          <p:cNvPr id="19457" name="Content Placeholder 1"/>
          <p:cNvSpPr>
            <a:spLocks noGrp="1"/>
          </p:cNvSpPr>
          <p:nvPr>
            <p:ph idx="1"/>
          </p:nvPr>
        </p:nvSpPr>
        <p:spPr>
          <a:xfrm>
            <a:off x="609600" y="1371600"/>
            <a:ext cx="8382000" cy="4525963"/>
          </a:xfrm>
        </p:spPr>
        <p:txBody>
          <a:bodyPr/>
          <a:lstStyle/>
          <a:p>
            <a:pPr marL="342900" lvl="2" indent="-342900">
              <a:buFontTx/>
              <a:buChar char="•"/>
            </a:pPr>
            <a:r>
              <a:rPr lang="en-US" sz="2800" dirty="0" smtClean="0"/>
              <a:t> </a:t>
            </a:r>
            <a:r>
              <a:rPr lang="en-US" sz="3200" dirty="0" smtClean="0"/>
              <a:t>Bias </a:t>
            </a:r>
          </a:p>
          <a:p>
            <a:pPr marL="615950" lvl="3" indent="-342900">
              <a:buFontTx/>
              <a:buChar char="•"/>
            </a:pPr>
            <a:r>
              <a:rPr lang="en-US" sz="2400" dirty="0" smtClean="0"/>
              <a:t>Self-selection</a:t>
            </a:r>
          </a:p>
          <a:p>
            <a:pPr marL="615950" lvl="3" indent="-342900">
              <a:buFontTx/>
              <a:buChar char="•"/>
            </a:pPr>
            <a:r>
              <a:rPr lang="en-US" sz="2400" dirty="0" smtClean="0"/>
              <a:t>Program actions (e.g., creaming)</a:t>
            </a:r>
          </a:p>
          <a:p>
            <a:pPr marL="615950" lvl="3" indent="-342900">
              <a:buFontTx/>
              <a:buChar char="•"/>
            </a:pPr>
            <a:r>
              <a:rPr lang="en-US" sz="2400" dirty="0" smtClean="0"/>
              <a:t>Site influences</a:t>
            </a:r>
          </a:p>
          <a:p>
            <a:pPr marL="615950" lvl="3" indent="-342900">
              <a:buFontTx/>
              <a:buChar char="•"/>
            </a:pPr>
            <a:r>
              <a:rPr lang="en-US" sz="2400" dirty="0" smtClean="0"/>
              <a:t>Culturally Inappropriate Instruments</a:t>
            </a:r>
          </a:p>
          <a:p>
            <a:pPr marL="342900" lvl="2" indent="-342900">
              <a:buFontTx/>
              <a:buChar char="•"/>
            </a:pPr>
            <a:r>
              <a:rPr lang="en-US" sz="2800" dirty="0" smtClean="0"/>
              <a:t>Assessing bias </a:t>
            </a:r>
          </a:p>
          <a:p>
            <a:pPr marL="615950" lvl="3" indent="-342900">
              <a:buFontTx/>
              <a:buChar char="•"/>
            </a:pPr>
            <a:r>
              <a:rPr lang="en-US" sz="2400" dirty="0" smtClean="0"/>
              <a:t>Participation</a:t>
            </a:r>
          </a:p>
          <a:p>
            <a:pPr marL="615950" lvl="3" indent="-342900">
              <a:buFontTx/>
              <a:buChar char="•"/>
            </a:pPr>
            <a:r>
              <a:rPr lang="en-US" sz="2400" dirty="0" smtClean="0"/>
              <a:t>Eligibility criteria</a:t>
            </a:r>
          </a:p>
          <a:p>
            <a:pPr marL="615950" lvl="3" indent="-342900">
              <a:buFontTx/>
              <a:buChar char="•"/>
            </a:pPr>
            <a:r>
              <a:rPr lang="en-US" sz="2400" dirty="0" smtClean="0"/>
              <a:t> Dropouts</a:t>
            </a:r>
          </a:p>
          <a:p>
            <a:pPr marL="615950" lvl="3" indent="-342900">
              <a:buFontTx/>
              <a:buChar char="•"/>
            </a:pPr>
            <a:endParaRPr lang="en-US" dirty="0" smtClean="0"/>
          </a:p>
        </p:txBody>
      </p:sp>
      <p:sp>
        <p:nvSpPr>
          <p:cNvPr id="4" name="Date Placeholder 3"/>
          <p:cNvSpPr>
            <a:spLocks noGrp="1"/>
          </p:cNvSpPr>
          <p:nvPr>
            <p:ph type="dt" sz="half" idx="10"/>
          </p:nvPr>
        </p:nvSpPr>
        <p:spPr/>
        <p:txBody>
          <a:bodyPr/>
          <a:lstStyle/>
          <a:p>
            <a:pPr>
              <a:defRPr/>
            </a:pPr>
            <a:fld id="{D0B4F76C-C117-4B9B-90EA-0518F6375E55}" type="datetime1">
              <a:rPr lang="en-US" smtClean="0"/>
              <a:pPr>
                <a:defRPr/>
              </a:pPr>
              <a:t>1/11/2014</a:t>
            </a:fld>
            <a:endParaRPr lang="en-US"/>
          </a:p>
        </p:txBody>
      </p:sp>
      <p:sp>
        <p:nvSpPr>
          <p:cNvPr id="5" name="Slide Number Placeholder 4"/>
          <p:cNvSpPr>
            <a:spLocks noGrp="1"/>
          </p:cNvSpPr>
          <p:nvPr>
            <p:ph type="sldNum" sz="quarter" idx="12"/>
          </p:nvPr>
        </p:nvSpPr>
        <p:spPr/>
        <p:txBody>
          <a:bodyPr/>
          <a:lstStyle/>
          <a:p>
            <a:pPr>
              <a:defRPr/>
            </a:pPr>
            <a:fld id="{74D1D62C-AC77-4821-90EB-351568E6B944}"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686800" cy="838200"/>
          </a:xfrm>
        </p:spPr>
        <p:txBody>
          <a:bodyPr>
            <a:normAutofit fontScale="90000"/>
          </a:bodyPr>
          <a:lstStyle/>
          <a:p>
            <a:pPr fontAlgn="auto">
              <a:spcAft>
                <a:spcPts val="0"/>
              </a:spcAft>
              <a:defRPr/>
            </a:pPr>
            <a:r>
              <a:rPr dirty="0" smtClean="0"/>
              <a:t>Monitoring Organizational Functions</a:t>
            </a:r>
            <a:endParaRPr dirty="0"/>
          </a:p>
        </p:txBody>
      </p:sp>
      <p:sp>
        <p:nvSpPr>
          <p:cNvPr id="2" name="Content Placeholder 1"/>
          <p:cNvSpPr>
            <a:spLocks noGrp="1"/>
          </p:cNvSpPr>
          <p:nvPr>
            <p:ph idx="1"/>
          </p:nvPr>
        </p:nvSpPr>
        <p:spPr/>
        <p:txBody>
          <a:bodyPr>
            <a:normAutofit fontScale="92500" lnSpcReduction="20000"/>
          </a:bodyPr>
          <a:lstStyle/>
          <a:p>
            <a:pPr marL="342900" indent="-342900">
              <a:lnSpc>
                <a:spcPct val="90000"/>
              </a:lnSpc>
              <a:buFontTx/>
              <a:buChar char="•"/>
            </a:pPr>
            <a:r>
              <a:rPr lang="en-US" smtClean="0"/>
              <a:t>Interventions</a:t>
            </a:r>
          </a:p>
          <a:p>
            <a:pPr marL="708025" lvl="1" indent="-342900">
              <a:lnSpc>
                <a:spcPct val="90000"/>
              </a:lnSpc>
              <a:buFontTx/>
              <a:buChar char="•"/>
            </a:pPr>
            <a:r>
              <a:rPr lang="en-US" smtClean="0"/>
              <a:t>Non-programs</a:t>
            </a:r>
          </a:p>
          <a:p>
            <a:pPr marL="708025" lvl="1" indent="-342900">
              <a:lnSpc>
                <a:spcPct val="90000"/>
              </a:lnSpc>
              <a:buFontTx/>
              <a:buChar char="•"/>
            </a:pPr>
            <a:r>
              <a:rPr lang="en-US" smtClean="0"/>
              <a:t>Incomplete interventions</a:t>
            </a:r>
          </a:p>
          <a:p>
            <a:pPr marL="708025" lvl="1" indent="-342900">
              <a:lnSpc>
                <a:spcPct val="90000"/>
              </a:lnSpc>
              <a:buFontTx/>
              <a:buChar char="•"/>
            </a:pPr>
            <a:r>
              <a:rPr lang="en-US" smtClean="0"/>
              <a:t>Wrong interventions</a:t>
            </a:r>
          </a:p>
          <a:p>
            <a:pPr marL="342900" indent="-342900">
              <a:lnSpc>
                <a:spcPct val="90000"/>
              </a:lnSpc>
              <a:buFontTx/>
              <a:buChar char="•"/>
            </a:pPr>
            <a:r>
              <a:rPr lang="en-US" smtClean="0"/>
              <a:t>Service delivery</a:t>
            </a:r>
          </a:p>
          <a:p>
            <a:pPr marL="708025" lvl="1" indent="-342900">
              <a:lnSpc>
                <a:spcPct val="90000"/>
              </a:lnSpc>
              <a:buFontTx/>
              <a:buChar char="•"/>
            </a:pPr>
            <a:r>
              <a:rPr lang="en-US" smtClean="0"/>
              <a:t>Delivery system</a:t>
            </a:r>
          </a:p>
          <a:p>
            <a:pPr marL="708025" lvl="1" indent="-342900">
              <a:lnSpc>
                <a:spcPct val="90000"/>
              </a:lnSpc>
              <a:buFontTx/>
              <a:buChar char="•"/>
            </a:pPr>
            <a:r>
              <a:rPr lang="en-US" smtClean="0"/>
              <a:t>Accessibility</a:t>
            </a:r>
          </a:p>
          <a:p>
            <a:pPr marL="342900" indent="-342900">
              <a:lnSpc>
                <a:spcPct val="90000"/>
              </a:lnSpc>
              <a:buFontTx/>
              <a:buChar char="•"/>
            </a:pPr>
            <a:r>
              <a:rPr lang="en-US" smtClean="0"/>
              <a:t>Program support functions</a:t>
            </a:r>
          </a:p>
          <a:p>
            <a:pPr marL="708025" lvl="1" indent="-342900">
              <a:lnSpc>
                <a:spcPct val="90000"/>
              </a:lnSpc>
              <a:buFontTx/>
              <a:buChar char="•"/>
            </a:pPr>
            <a:r>
              <a:rPr lang="en-US" smtClean="0"/>
              <a:t>Fund raising</a:t>
            </a:r>
          </a:p>
          <a:p>
            <a:pPr marL="708025" lvl="1" indent="-342900">
              <a:lnSpc>
                <a:spcPct val="90000"/>
              </a:lnSpc>
              <a:buFontTx/>
              <a:buChar char="•"/>
            </a:pPr>
            <a:r>
              <a:rPr lang="en-US" smtClean="0"/>
              <a:t>Public relations</a:t>
            </a:r>
          </a:p>
          <a:p>
            <a:pPr marL="708025" lvl="1" indent="-342900">
              <a:lnSpc>
                <a:spcPct val="90000"/>
              </a:lnSpc>
              <a:buFontTx/>
              <a:buChar char="•"/>
            </a:pPr>
            <a:r>
              <a:rPr lang="en-US" smtClean="0"/>
              <a:t>Staff training</a:t>
            </a:r>
          </a:p>
          <a:p>
            <a:pPr marL="708025" lvl="1" indent="-342900">
              <a:lnSpc>
                <a:spcPct val="90000"/>
              </a:lnSpc>
              <a:buFontTx/>
              <a:buChar char="•"/>
            </a:pPr>
            <a:r>
              <a:rPr lang="en-US" smtClean="0"/>
              <a:t>Advocacy</a:t>
            </a:r>
          </a:p>
        </p:txBody>
      </p:sp>
      <p:sp>
        <p:nvSpPr>
          <p:cNvPr id="4" name="Date Placeholder 3"/>
          <p:cNvSpPr>
            <a:spLocks noGrp="1"/>
          </p:cNvSpPr>
          <p:nvPr>
            <p:ph type="dt" sz="half" idx="10"/>
          </p:nvPr>
        </p:nvSpPr>
        <p:spPr/>
        <p:txBody>
          <a:bodyPr/>
          <a:lstStyle/>
          <a:p>
            <a:pPr>
              <a:defRPr/>
            </a:pPr>
            <a:fld id="{5488785C-B5E5-4F8B-AB21-44BE94D103D4}" type="datetime1">
              <a:rPr lang="en-US" smtClean="0"/>
              <a:pPr>
                <a:defRPr/>
              </a:pPr>
              <a:t>1/11/2014</a:t>
            </a:fld>
            <a:endParaRPr lang="en-US"/>
          </a:p>
        </p:txBody>
      </p:sp>
      <p:sp>
        <p:nvSpPr>
          <p:cNvPr id="5" name="Slide Number Placeholder 4"/>
          <p:cNvSpPr>
            <a:spLocks noGrp="1"/>
          </p:cNvSpPr>
          <p:nvPr>
            <p:ph type="sldNum" sz="quarter" idx="12"/>
          </p:nvPr>
        </p:nvSpPr>
        <p:spPr/>
        <p:txBody>
          <a:bodyPr/>
          <a:lstStyle/>
          <a:p>
            <a:pPr>
              <a:defRPr/>
            </a:pPr>
            <a:fld id="{74D1D62C-AC77-4821-90EB-351568E6B944}"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6725" y="6350"/>
            <a:ext cx="8229600" cy="1219200"/>
          </a:xfrm>
        </p:spPr>
        <p:txBody>
          <a:bodyPr/>
          <a:lstStyle/>
          <a:p>
            <a:pPr fontAlgn="auto">
              <a:spcAft>
                <a:spcPts val="0"/>
              </a:spcAft>
              <a:defRPr/>
            </a:pPr>
            <a:r>
              <a:rPr smtClean="0"/>
              <a:t>Analysis of Monitoring Data</a:t>
            </a:r>
            <a:endParaRPr/>
          </a:p>
        </p:txBody>
      </p:sp>
      <p:sp>
        <p:nvSpPr>
          <p:cNvPr id="21505" name="Content Placeholder 1"/>
          <p:cNvSpPr>
            <a:spLocks noGrp="1"/>
          </p:cNvSpPr>
          <p:nvPr>
            <p:ph idx="1"/>
          </p:nvPr>
        </p:nvSpPr>
        <p:spPr/>
        <p:txBody>
          <a:bodyPr>
            <a:normAutofit lnSpcReduction="10000"/>
          </a:bodyPr>
          <a:lstStyle/>
          <a:p>
            <a:pPr>
              <a:buFontTx/>
              <a:buChar char="•"/>
            </a:pPr>
            <a:r>
              <a:rPr lang="en-US" sz="2800" smtClean="0"/>
              <a:t> Description of the program performance</a:t>
            </a:r>
          </a:p>
          <a:p>
            <a:pPr marL="742950" lvl="1" indent="-285750">
              <a:buFontTx/>
              <a:buChar char="•"/>
            </a:pPr>
            <a:r>
              <a:rPr lang="en-US" sz="2600" smtClean="0"/>
              <a:t>Coverage</a:t>
            </a:r>
          </a:p>
          <a:p>
            <a:pPr marL="742950" lvl="1" indent="-285750">
              <a:buFontTx/>
              <a:buChar char="•"/>
            </a:pPr>
            <a:r>
              <a:rPr lang="en-US" sz="2600" smtClean="0"/>
              <a:t>Bias</a:t>
            </a:r>
          </a:p>
          <a:p>
            <a:pPr marL="742950" lvl="1" indent="-285750">
              <a:buFontTx/>
              <a:buChar char="•"/>
            </a:pPr>
            <a:r>
              <a:rPr lang="en-US" sz="2600" smtClean="0"/>
              <a:t>Services</a:t>
            </a:r>
          </a:p>
          <a:p>
            <a:pPr marL="742950" lvl="1" indent="-285750">
              <a:buFontTx/>
              <a:buChar char="•"/>
            </a:pPr>
            <a:r>
              <a:rPr lang="en-US" sz="2600" smtClean="0"/>
              <a:t>Intensity of services</a:t>
            </a:r>
          </a:p>
          <a:p>
            <a:pPr marL="742950" lvl="1" indent="-285750">
              <a:buFontTx/>
              <a:buChar char="•"/>
            </a:pPr>
            <a:r>
              <a:rPr lang="en-US" sz="2600" smtClean="0"/>
              <a:t>Reactions of participants</a:t>
            </a:r>
          </a:p>
          <a:p>
            <a:pPr>
              <a:buFontTx/>
              <a:buChar char="•"/>
            </a:pPr>
            <a:r>
              <a:rPr lang="en-US" sz="2800" smtClean="0"/>
              <a:t> Comparison between sites (if more than one)</a:t>
            </a:r>
          </a:p>
          <a:p>
            <a:pPr>
              <a:buFontTx/>
              <a:buChar char="•"/>
            </a:pPr>
            <a:r>
              <a:rPr lang="en-US" sz="2800" smtClean="0"/>
              <a:t> Conformity of the program to its design</a:t>
            </a:r>
          </a:p>
          <a:p>
            <a:pPr marL="742950" lvl="1" indent="-285750">
              <a:buFontTx/>
              <a:buChar char="•"/>
            </a:pPr>
            <a:r>
              <a:rPr lang="en-US" sz="2600" smtClean="0"/>
              <a:t>Not adhering to design</a:t>
            </a:r>
          </a:p>
          <a:p>
            <a:pPr marL="742950" lvl="1" indent="-285750">
              <a:buFontTx/>
              <a:buChar char="•"/>
            </a:pPr>
            <a:r>
              <a:rPr lang="en-US" sz="2600" smtClean="0"/>
              <a:t>Poor performance </a:t>
            </a:r>
            <a:endParaRPr lang="en-US" smtClean="0"/>
          </a:p>
          <a:p>
            <a:endParaRPr lang="en-US" smtClean="0"/>
          </a:p>
        </p:txBody>
      </p:sp>
      <p:sp>
        <p:nvSpPr>
          <p:cNvPr id="4" name="Date Placeholder 3"/>
          <p:cNvSpPr>
            <a:spLocks noGrp="1"/>
          </p:cNvSpPr>
          <p:nvPr>
            <p:ph type="dt" sz="half" idx="10"/>
          </p:nvPr>
        </p:nvSpPr>
        <p:spPr/>
        <p:txBody>
          <a:bodyPr/>
          <a:lstStyle/>
          <a:p>
            <a:pPr>
              <a:defRPr/>
            </a:pPr>
            <a:fld id="{378EF2F7-AFE3-408F-BF5E-6F705FF7C3BE}" type="datetime1">
              <a:rPr lang="en-US" smtClean="0"/>
              <a:pPr>
                <a:defRPr/>
              </a:pPr>
              <a:t>1/11/2014</a:t>
            </a:fld>
            <a:endParaRPr lang="en-US" dirty="0"/>
          </a:p>
        </p:txBody>
      </p:sp>
      <p:sp>
        <p:nvSpPr>
          <p:cNvPr id="5" name="Slide Number Placeholder 4"/>
          <p:cNvSpPr>
            <a:spLocks noGrp="1"/>
          </p:cNvSpPr>
          <p:nvPr>
            <p:ph type="sldNum" sz="quarter" idx="12"/>
          </p:nvPr>
        </p:nvSpPr>
        <p:spPr/>
        <p:txBody>
          <a:bodyPr/>
          <a:lstStyle/>
          <a:p>
            <a:pPr>
              <a:defRPr/>
            </a:pPr>
            <a:fld id="{74D1D62C-AC77-4821-90EB-351568E6B94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ctrTitle"/>
          </p:nvPr>
        </p:nvSpPr>
        <p:spPr>
          <a:xfrm>
            <a:off x="533400" y="2057400"/>
            <a:ext cx="8610600" cy="2184400"/>
          </a:xfrm>
        </p:spPr>
        <p:txBody>
          <a:bodyPr>
            <a:normAutofit fontScale="90000"/>
          </a:bodyPr>
          <a:lstStyle/>
          <a:p>
            <a:pPr marL="484632" algn="r" eaLnBrk="1" fontAlgn="auto" hangingPunct="1">
              <a:lnSpc>
                <a:spcPct val="150000"/>
              </a:lnSpc>
              <a:spcAft>
                <a:spcPts val="0"/>
              </a:spcAft>
              <a:defRPr/>
            </a:pPr>
            <a:r>
              <a:rPr lang="en-US" sz="2800" dirty="0" smtClean="0">
                <a:solidFill>
                  <a:schemeClr val="accent2"/>
                </a:solidFill>
                <a:latin typeface="Book Antiqua" pitchFamily="18" charset="0"/>
              </a:rPr>
              <a:t>Cognitive Interviewing Techniques</a:t>
            </a:r>
            <a:r>
              <a:rPr lang="en-US" sz="3100" dirty="0" smtClean="0">
                <a:solidFill>
                  <a:schemeClr val="accent4"/>
                </a:solidFill>
                <a:latin typeface="Book Antiqua" pitchFamily="18" charset="0"/>
              </a:rPr>
              <a:t/>
            </a:r>
            <a:br>
              <a:rPr lang="en-US" sz="3100" dirty="0" smtClean="0">
                <a:solidFill>
                  <a:schemeClr val="accent4"/>
                </a:solidFill>
                <a:latin typeface="Book Antiqua" pitchFamily="18" charset="0"/>
              </a:rPr>
            </a:br>
            <a:r>
              <a:rPr lang="en-US" sz="2800" dirty="0" smtClean="0">
                <a:solidFill>
                  <a:schemeClr val="accent1">
                    <a:tint val="83000"/>
                    <a:satMod val="150000"/>
                  </a:schemeClr>
                </a:solidFill>
                <a:latin typeface="Book Antiqua" pitchFamily="18" charset="0"/>
              </a:rPr>
              <a:t/>
            </a:r>
            <a:br>
              <a:rPr lang="en-US" sz="2800" dirty="0" smtClean="0">
                <a:solidFill>
                  <a:schemeClr val="accent1">
                    <a:tint val="83000"/>
                    <a:satMod val="150000"/>
                  </a:schemeClr>
                </a:solidFill>
                <a:latin typeface="Book Antiqua" pitchFamily="18" charset="0"/>
              </a:rPr>
            </a:br>
            <a:r>
              <a:rPr lang="en-US" sz="2800" dirty="0" smtClean="0">
                <a:solidFill>
                  <a:schemeClr val="accent1">
                    <a:tint val="83000"/>
                    <a:satMod val="150000"/>
                  </a:schemeClr>
                </a:solidFill>
                <a:latin typeface="Book Antiqua" pitchFamily="18" charset="0"/>
              </a:rPr>
              <a:t/>
            </a:r>
            <a:br>
              <a:rPr lang="en-US" sz="2800" dirty="0" smtClean="0">
                <a:solidFill>
                  <a:schemeClr val="accent1">
                    <a:tint val="83000"/>
                    <a:satMod val="150000"/>
                  </a:schemeClr>
                </a:solidFill>
                <a:latin typeface="Book Antiqua" pitchFamily="18" charset="0"/>
              </a:rPr>
            </a:br>
            <a:endParaRPr lang="en-US" sz="2800" dirty="0" smtClean="0">
              <a:solidFill>
                <a:schemeClr val="accent1">
                  <a:tint val="83000"/>
                  <a:satMod val="150000"/>
                </a:schemeClr>
              </a:solidFill>
              <a:latin typeface="Book Antiqua" pitchFamily="18" charset="0"/>
            </a:endParaRPr>
          </a:p>
        </p:txBody>
      </p:sp>
      <p:sp>
        <p:nvSpPr>
          <p:cNvPr id="315395" name="Rectangle 3"/>
          <p:cNvSpPr>
            <a:spLocks noGrp="1" noChangeArrowheads="1"/>
          </p:cNvSpPr>
          <p:nvPr>
            <p:ph type="subTitle" idx="1"/>
          </p:nvPr>
        </p:nvSpPr>
        <p:spPr>
          <a:xfrm>
            <a:off x="342900" y="5257800"/>
            <a:ext cx="8801100" cy="1143000"/>
          </a:xfrm>
        </p:spPr>
        <p:txBody>
          <a:bodyPr>
            <a:normAutofit/>
          </a:bodyPr>
          <a:lstStyle/>
          <a:p>
            <a:pPr algn="r" eaLnBrk="1" fontAlgn="auto" hangingPunct="1">
              <a:spcAft>
                <a:spcPts val="0"/>
              </a:spcAft>
              <a:buFontTx/>
              <a:buNone/>
              <a:defRPr/>
            </a:pPr>
            <a:r>
              <a:rPr lang="en-US" sz="1400" dirty="0" smtClean="0">
                <a:solidFill>
                  <a:schemeClr val="accent2"/>
                </a:solidFill>
                <a:latin typeface="Aharoni" pitchFamily="2" charset="-79"/>
                <a:cs typeface="Aharoni" pitchFamily="2" charset="-79"/>
              </a:rPr>
              <a:t>Presented By:  </a:t>
            </a:r>
          </a:p>
          <a:p>
            <a:pPr algn="r" eaLnBrk="1" fontAlgn="auto" hangingPunct="1">
              <a:spcAft>
                <a:spcPts val="0"/>
              </a:spcAft>
              <a:buFontTx/>
              <a:buNone/>
              <a:defRPr/>
            </a:pPr>
            <a:r>
              <a:rPr lang="en-US" sz="1400" dirty="0" smtClean="0">
                <a:solidFill>
                  <a:schemeClr val="accent2"/>
                </a:solidFill>
                <a:latin typeface="Aharoni" pitchFamily="2" charset="-79"/>
                <a:cs typeface="Aharoni" pitchFamily="2" charset="-79"/>
              </a:rPr>
              <a:t>George Shannon, MSG, PhD </a:t>
            </a:r>
          </a:p>
          <a:p>
            <a:pPr algn="r" eaLnBrk="1" fontAlgn="auto" hangingPunct="1">
              <a:spcAft>
                <a:spcPts val="0"/>
              </a:spcAft>
              <a:buFontTx/>
              <a:buNone/>
              <a:defRPr/>
            </a:pPr>
            <a:r>
              <a:rPr lang="en-US" sz="1400" dirty="0" smtClean="0">
                <a:solidFill>
                  <a:schemeClr val="accent2"/>
                </a:solidFill>
                <a:latin typeface="Aharoni" pitchFamily="2" charset="-79"/>
                <a:cs typeface="Aharoni" pitchFamily="2" charset="-79"/>
              </a:rPr>
              <a:t>Davis School of Gerontology</a:t>
            </a:r>
          </a:p>
          <a:p>
            <a:pPr algn="r" eaLnBrk="1" fontAlgn="auto" hangingPunct="1">
              <a:spcAft>
                <a:spcPts val="0"/>
              </a:spcAft>
              <a:buFontTx/>
              <a:buNone/>
              <a:defRPr/>
            </a:pPr>
            <a:r>
              <a:rPr lang="en-US" sz="1400" dirty="0" smtClean="0">
                <a:solidFill>
                  <a:schemeClr val="accent2"/>
                </a:solidFill>
                <a:latin typeface="Aharoni" pitchFamily="2" charset="-79"/>
                <a:cs typeface="Aharoni" pitchFamily="2" charset="-79"/>
              </a:rPr>
              <a:t>University of Southern California</a:t>
            </a:r>
          </a:p>
        </p:txBody>
      </p:sp>
      <p:sp>
        <p:nvSpPr>
          <p:cNvPr id="15366" name="Slide Number Placeholder 5"/>
          <p:cNvSpPr>
            <a:spLocks noGrp="1"/>
          </p:cNvSpPr>
          <p:nvPr>
            <p:ph type="sldNum" sz="quarter" idx="12"/>
          </p:nvPr>
        </p:nvSpPr>
        <p:spPr bwMode="auto">
          <a:xfrm>
            <a:off x="8458200" y="6324600"/>
            <a:ext cx="503238" cy="365125"/>
          </a:xfrm>
          <a:prstGeom prst="rect">
            <a:avLst/>
          </a:prstGeom>
          <a:noFill/>
          <a:ln>
            <a:miter lim="800000"/>
            <a:headEnd/>
            <a:tailEnd/>
          </a:ln>
        </p:spPr>
        <p:txBody>
          <a:bodyPr wrap="square" lIns="91440" tIns="45720" rIns="91440" bIns="45720" numCol="1" anchorCtr="0" compatLnSpc="1">
            <a:prstTxWarp prst="textNoShape">
              <a:avLst/>
            </a:prstTxWarp>
          </a:bodyPr>
          <a:lstStyle/>
          <a:p>
            <a:fld id="{58B6D40A-D533-44C6-94DF-3244BADA6608}" type="slidenum">
              <a:rPr lang="en-US" sz="1400" smtClean="0"/>
              <a:pPr/>
              <a:t>8</a:t>
            </a:fld>
            <a:endParaRPr lang="en-US" sz="1400" dirty="0" smtClean="0"/>
          </a:p>
        </p:txBody>
      </p:sp>
      <p:sp>
        <p:nvSpPr>
          <p:cNvPr id="15364" name="TextBox 3"/>
          <p:cNvSpPr txBox="1">
            <a:spLocks noChangeArrowheads="1"/>
          </p:cNvSpPr>
          <p:nvPr/>
        </p:nvSpPr>
        <p:spPr bwMode="auto">
          <a:xfrm>
            <a:off x="842963" y="1177925"/>
            <a:ext cx="7580312" cy="707886"/>
          </a:xfrm>
          <a:prstGeom prst="rect">
            <a:avLst/>
          </a:prstGeom>
          <a:noFill/>
          <a:ln w="9525">
            <a:noFill/>
            <a:miter lim="800000"/>
            <a:headEnd/>
            <a:tailEnd/>
          </a:ln>
        </p:spPr>
        <p:txBody>
          <a:bodyPr>
            <a:spAutoFit/>
          </a:bodyPr>
          <a:lstStyle/>
          <a:p>
            <a:pPr algn="r"/>
            <a:r>
              <a:rPr lang="en-US" sz="4000" dirty="0" smtClean="0">
                <a:solidFill>
                  <a:schemeClr val="accent2"/>
                </a:solidFill>
              </a:rPr>
              <a:t>Gerontology </a:t>
            </a:r>
            <a:r>
              <a:rPr lang="en-US" sz="4000" dirty="0" smtClean="0">
                <a:solidFill>
                  <a:schemeClr val="accent2"/>
                </a:solidFill>
              </a:rPr>
              <a:t>555</a:t>
            </a:r>
            <a:endParaRPr lang="en-US" sz="4000"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8800"/>
            <a:ext cx="8229600" cy="508000"/>
          </a:xfrm>
        </p:spPr>
        <p:txBody>
          <a:bodyPr>
            <a:normAutofit fontScale="90000"/>
          </a:bodyPr>
          <a:lstStyle/>
          <a:p>
            <a:pPr>
              <a:defRPr/>
            </a:pPr>
            <a:r>
              <a:rPr lang="en-US" sz="4000" dirty="0" smtClean="0">
                <a:solidFill>
                  <a:schemeClr val="accent4"/>
                </a:solidFill>
              </a:rPr>
              <a:t>COGNITIVE THEORY</a:t>
            </a:r>
            <a:endParaRPr lang="en-US" sz="4000" dirty="0">
              <a:solidFill>
                <a:schemeClr val="accent4"/>
              </a:solidFill>
            </a:endParaRPr>
          </a:p>
        </p:txBody>
      </p:sp>
      <p:sp>
        <p:nvSpPr>
          <p:cNvPr id="16387" name="Content Placeholder 2"/>
          <p:cNvSpPr>
            <a:spLocks noGrp="1"/>
          </p:cNvSpPr>
          <p:nvPr>
            <p:ph idx="1"/>
          </p:nvPr>
        </p:nvSpPr>
        <p:spPr>
          <a:xfrm>
            <a:off x="457200" y="1239838"/>
            <a:ext cx="8229600" cy="5059362"/>
          </a:xfrm>
        </p:spPr>
        <p:txBody>
          <a:bodyPr>
            <a:normAutofit lnSpcReduction="10000"/>
          </a:bodyPr>
          <a:lstStyle/>
          <a:p>
            <a:r>
              <a:rPr lang="en-US" sz="1800" dirty="0" smtClean="0"/>
              <a:t>1) COMPREHENSION OF THE QUESTION:</a:t>
            </a:r>
          </a:p>
          <a:p>
            <a:pPr lvl="1"/>
            <a:r>
              <a:rPr lang="en-US" sz="1400" dirty="0" smtClean="0"/>
              <a:t>a) </a:t>
            </a:r>
            <a:r>
              <a:rPr lang="en-US" sz="1400" i="1" dirty="0" smtClean="0"/>
              <a:t>Question intent: What does the respondent believe the question to be asking?</a:t>
            </a:r>
          </a:p>
          <a:p>
            <a:pPr lvl="1"/>
            <a:r>
              <a:rPr lang="en-US" sz="1400" dirty="0" smtClean="0"/>
              <a:t>b) </a:t>
            </a:r>
            <a:r>
              <a:rPr lang="en-US" sz="1400" i="1" dirty="0" smtClean="0"/>
              <a:t>Meaning of terms: What do specific words and phrases in the question mean to the </a:t>
            </a:r>
            <a:r>
              <a:rPr lang="en-US" sz="1400" dirty="0" smtClean="0"/>
              <a:t>respondent?</a:t>
            </a:r>
          </a:p>
          <a:p>
            <a:r>
              <a:rPr lang="en-US" sz="1800" dirty="0" smtClean="0"/>
              <a:t>2) RETRIEVAL FROM MEMORY OF RELEVANT INFORMATION:</a:t>
            </a:r>
          </a:p>
          <a:p>
            <a:pPr lvl="1"/>
            <a:r>
              <a:rPr lang="en-US" sz="1400" dirty="0" smtClean="0"/>
              <a:t>a) </a:t>
            </a:r>
            <a:r>
              <a:rPr lang="en-US" sz="1400" i="1" dirty="0" err="1" smtClean="0"/>
              <a:t>Recallability</a:t>
            </a:r>
            <a:r>
              <a:rPr lang="en-US" sz="1400" i="1" dirty="0" smtClean="0"/>
              <a:t> of information: What types of information does the respondent need to </a:t>
            </a:r>
            <a:r>
              <a:rPr lang="en-US" sz="1400" dirty="0" smtClean="0"/>
              <a:t>recall in order to answer the question?</a:t>
            </a:r>
          </a:p>
          <a:p>
            <a:pPr lvl="1"/>
            <a:r>
              <a:rPr lang="en-US" sz="1400" dirty="0" smtClean="0"/>
              <a:t>b) </a:t>
            </a:r>
            <a:r>
              <a:rPr lang="en-US" sz="1400" i="1" dirty="0" smtClean="0"/>
              <a:t>Recall strategy: What type of strategies are used to retrieve information? For </a:t>
            </a:r>
            <a:r>
              <a:rPr lang="en-US" sz="1400" dirty="0" smtClean="0"/>
              <a:t>example, does the respondent tend to count events by recalling each one individually, or does s/he use an estimation strategy? </a:t>
            </a:r>
          </a:p>
          <a:p>
            <a:r>
              <a:rPr lang="en-US" sz="1800" dirty="0" smtClean="0"/>
              <a:t>3) DECISION PROCESSES:</a:t>
            </a:r>
          </a:p>
          <a:p>
            <a:pPr lvl="1"/>
            <a:r>
              <a:rPr lang="en-US" sz="1400" dirty="0" smtClean="0"/>
              <a:t>a) </a:t>
            </a:r>
            <a:r>
              <a:rPr lang="en-US" sz="1400" i="1" dirty="0" smtClean="0"/>
              <a:t>Motivation: Does the respondent devote sufficient mental effort to answer the question </a:t>
            </a:r>
            <a:r>
              <a:rPr lang="en-US" sz="1400" dirty="0" smtClean="0"/>
              <a:t>accurately and thoughtfully?</a:t>
            </a:r>
          </a:p>
          <a:p>
            <a:pPr lvl="1"/>
            <a:r>
              <a:rPr lang="en-US" sz="1400" dirty="0" smtClean="0"/>
              <a:t>b) </a:t>
            </a:r>
            <a:r>
              <a:rPr lang="en-US" sz="1400" i="1" dirty="0" smtClean="0"/>
              <a:t>Sensitivity/Social Desirability: Does the respondent want to tell the truth? Does </a:t>
            </a:r>
            <a:r>
              <a:rPr lang="en-US" sz="1400" dirty="0" smtClean="0"/>
              <a:t>he/she say something that makes him/her look "better"?</a:t>
            </a:r>
          </a:p>
          <a:p>
            <a:r>
              <a:rPr lang="en-US" sz="1800" dirty="0" smtClean="0"/>
              <a:t>4) RESPONSE PROCESSES: </a:t>
            </a:r>
          </a:p>
          <a:p>
            <a:pPr>
              <a:buFont typeface="Wingdings 2" pitchFamily="18" charset="2"/>
              <a:buNone/>
            </a:pPr>
            <a:r>
              <a:rPr lang="en-US" sz="1800" dirty="0" smtClean="0"/>
              <a:t> 	</a:t>
            </a:r>
            <a:r>
              <a:rPr lang="en-US" sz="1600" i="1" dirty="0" smtClean="0"/>
              <a:t>Can the respondent match his or her internally generated answer </a:t>
            </a:r>
            <a:r>
              <a:rPr lang="en-US" sz="1600" dirty="0" smtClean="0"/>
              <a:t>to the response categories given by the survey question </a:t>
            </a:r>
            <a:r>
              <a:rPr lang="en-US" sz="1100" dirty="0" smtClean="0"/>
              <a:t>(</a:t>
            </a:r>
            <a:r>
              <a:rPr lang="en-US" sz="1100" dirty="0" err="1" smtClean="0"/>
              <a:t>Tourangeau</a:t>
            </a:r>
            <a:r>
              <a:rPr lang="en-US" sz="1100" dirty="0" smtClean="0"/>
              <a:t>, 1984)</a:t>
            </a:r>
            <a:r>
              <a:rPr lang="en-US" sz="1800" dirty="0" smtClean="0"/>
              <a:t> </a:t>
            </a:r>
          </a:p>
          <a:p>
            <a:pPr algn="ctr">
              <a:lnSpc>
                <a:spcPct val="150000"/>
              </a:lnSpc>
              <a:buFont typeface="Wingdings 2" pitchFamily="18" charset="2"/>
              <a:buNone/>
            </a:pPr>
            <a:r>
              <a:rPr lang="en-US" sz="1600" dirty="0" smtClean="0"/>
              <a:t>GC Willis:  </a:t>
            </a:r>
            <a:r>
              <a:rPr lang="en-US" sz="1600" dirty="0" smtClean="0">
                <a:hlinkClick r:id="rId3"/>
              </a:rPr>
              <a:t>http://fog.its.uiowa.edu/~c07b209/interview.pdf</a:t>
            </a:r>
            <a:endParaRPr lang="en-US" sz="1800" dirty="0" smtClean="0"/>
          </a:p>
          <a:p>
            <a:pPr algn="ctr">
              <a:buFont typeface="Wingdings 2" pitchFamily="18" charset="2"/>
              <a:buNone/>
            </a:pPr>
            <a:endParaRPr lang="en-US" sz="1600" dirty="0" smtClean="0"/>
          </a:p>
          <a:p>
            <a:pPr>
              <a:spcBef>
                <a:spcPct val="0"/>
              </a:spcBef>
              <a:buFont typeface="Wingdings 2" pitchFamily="18" charset="2"/>
              <a:buNone/>
            </a:pPr>
            <a:endParaRPr lang="en-US" sz="3600" dirty="0" smtClean="0"/>
          </a:p>
        </p:txBody>
      </p:sp>
      <p:sp>
        <p:nvSpPr>
          <p:cNvPr id="16389" name="Slide Number Placeholder 4"/>
          <p:cNvSpPr>
            <a:spLocks noGrp="1"/>
          </p:cNvSpPr>
          <p:nvPr>
            <p:ph type="sldNum" sz="quarter" idx="12"/>
          </p:nvPr>
        </p:nvSpPr>
        <p:spPr bwMode="auto">
          <a:xfrm>
            <a:off x="8280400" y="6434138"/>
            <a:ext cx="503238" cy="301625"/>
          </a:xfrm>
          <a:prstGeom prst="rect">
            <a:avLst/>
          </a:prstGeom>
          <a:noFill/>
          <a:ln>
            <a:miter lim="800000"/>
            <a:headEnd/>
            <a:tailEnd/>
          </a:ln>
        </p:spPr>
        <p:txBody>
          <a:bodyPr wrap="square" lIns="91440" tIns="45720" rIns="91440" bIns="45720" numCol="1" anchorCtr="0" compatLnSpc="1">
            <a:prstTxWarp prst="textNoShape">
              <a:avLst/>
            </a:prstTxWarp>
          </a:bodyPr>
          <a:lstStyle/>
          <a:p>
            <a:fld id="{FF635ABD-42A2-4C86-967E-B5D93AE6FDA4}" type="slidenum">
              <a:rPr lang="en-US" smtClean="0"/>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TotalTime>
  <Words>4333</Words>
  <Application>Microsoft Office PowerPoint</Application>
  <PresentationFormat>On-screen Show (4:3)</PresentationFormat>
  <Paragraphs>562</Paragraphs>
  <Slides>29</Slides>
  <Notes>29</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6" baseType="lpstr">
      <vt:lpstr>굴림</vt:lpstr>
      <vt:lpstr>Aharoni</vt:lpstr>
      <vt:lpstr>Arial</vt:lpstr>
      <vt:lpstr>Book Antiqua</vt:lpstr>
      <vt:lpstr>Calibri</vt:lpstr>
      <vt:lpstr>Constantia</vt:lpstr>
      <vt:lpstr>Cooper Black</vt:lpstr>
      <vt:lpstr>Franklin Gothic Book</vt:lpstr>
      <vt:lpstr>Franklin Gothic Medium</vt:lpstr>
      <vt:lpstr>Helvetica</vt:lpstr>
      <vt:lpstr>Plantagenet Cherokee</vt:lpstr>
      <vt:lpstr>Symbol</vt:lpstr>
      <vt:lpstr>Times New Roman</vt:lpstr>
      <vt:lpstr>Wingdings</vt:lpstr>
      <vt:lpstr>Wingdings 2</vt:lpstr>
      <vt:lpstr>Trek</vt:lpstr>
      <vt:lpstr>Document</vt:lpstr>
      <vt:lpstr>Program Evaluation Gero 555 Week 5</vt:lpstr>
      <vt:lpstr>Agenda</vt:lpstr>
      <vt:lpstr>What is Process Evaluation/Monitoring?</vt:lpstr>
      <vt:lpstr>Types of Program Monitoring</vt:lpstr>
      <vt:lpstr>Monitoring service Utilization:  Bias</vt:lpstr>
      <vt:lpstr>Monitoring Organizational Functions</vt:lpstr>
      <vt:lpstr>Analysis of Monitoring Data</vt:lpstr>
      <vt:lpstr>Cognitive Interviewing Techniques   </vt:lpstr>
      <vt:lpstr>COGNITIVE THEORY</vt:lpstr>
      <vt:lpstr>Background</vt:lpstr>
      <vt:lpstr>Objectives</vt:lpstr>
      <vt:lpstr>Methods</vt:lpstr>
      <vt:lpstr>Cognitive Interviews</vt:lpstr>
      <vt:lpstr>Response Metric Issues</vt:lpstr>
      <vt:lpstr>Metric Vs. Verbal Responses</vt:lpstr>
      <vt:lpstr>Findings/Next Step</vt:lpstr>
      <vt:lpstr>Independent External Review</vt:lpstr>
      <vt:lpstr>Conclusions</vt:lpstr>
      <vt:lpstr>Resident Voice in Care Planning</vt:lpstr>
      <vt:lpstr>Background</vt:lpstr>
      <vt:lpstr>24-Item Preference Assessment Tool (PAT)</vt:lpstr>
      <vt:lpstr>Preference Items and Response Options</vt:lpstr>
      <vt:lpstr>Quality of Life Domains</vt:lpstr>
      <vt:lpstr>Long and Short-term Reliability</vt:lpstr>
      <vt:lpstr>Limitations</vt:lpstr>
      <vt:lpstr>Implications</vt:lpstr>
      <vt:lpstr>Next Steps</vt:lpstr>
      <vt:lpstr>Cognitive interviewer training</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George Shannon</dc:creator>
  <cp:lastModifiedBy>George Shannon</cp:lastModifiedBy>
  <cp:revision>25</cp:revision>
  <dcterms:created xsi:type="dcterms:W3CDTF">2006-08-16T00:00:00Z</dcterms:created>
  <dcterms:modified xsi:type="dcterms:W3CDTF">2014-01-11T20:40:23Z</dcterms:modified>
</cp:coreProperties>
</file>